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6" r:id="rId5"/>
    <p:sldId id="265" r:id="rId6"/>
    <p:sldId id="276" r:id="rId7"/>
    <p:sldId id="275" r:id="rId8"/>
    <p:sldId id="278" r:id="rId9"/>
    <p:sldId id="274" r:id="rId10"/>
    <p:sldId id="273" r:id="rId11"/>
    <p:sldId id="272" r:id="rId12"/>
    <p:sldId id="271" r:id="rId13"/>
    <p:sldId id="270" r:id="rId14"/>
    <p:sldId id="269" r:id="rId15"/>
    <p:sldId id="268" r:id="rId16"/>
    <p:sldId id="267" r:id="rId17"/>
    <p:sldId id="277" r:id="rId18"/>
    <p:sldId id="266" r:id="rId19"/>
    <p:sldId id="257" r:id="rId2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3160"/>
    <a:srgbClr val="165788"/>
    <a:srgbClr val="20578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76812" autoAdjust="0"/>
  </p:normalViewPr>
  <p:slideViewPr>
    <p:cSldViewPr snapToGrid="0">
      <p:cViewPr varScale="1">
        <p:scale>
          <a:sx n="50" d="100"/>
          <a:sy n="50" d="100"/>
        </p:scale>
        <p:origin x="-1722" y="-84"/>
      </p:cViewPr>
      <p:guideLst>
        <p:guide orient="horz" pos="2160"/>
        <p:guide pos="2880"/>
      </p:guideLst>
    </p:cSldViewPr>
  </p:slideViewPr>
  <p:notesTextViewPr>
    <p:cViewPr>
      <p:scale>
        <a:sx n="100" d="100"/>
        <a:sy n="100" d="100"/>
      </p:scale>
      <p:origin x="0" y="0"/>
    </p:cViewPr>
  </p:notesTextViewPr>
  <p:notesViewPr>
    <p:cSldViewPr snapToGrid="0">
      <p:cViewPr>
        <p:scale>
          <a:sx n="100" d="100"/>
          <a:sy n="100" d="100"/>
        </p:scale>
        <p:origin x="-2928" y="210"/>
      </p:cViewPr>
      <p:guideLst>
        <p:guide orient="horz" pos="3127"/>
        <p:guide pos="2141"/>
      </p:guideLst>
    </p:cSldViewPr>
  </p:notesViewPr>
  <p:gridSpacing cx="184343675" cy="18434367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682E7149-4E8F-4C4D-88DC-2FF5618E0353}" type="datetimeFigureOut">
              <a:rPr lang="en-US" smtClean="0"/>
              <a:pPr/>
              <a:t>9/28/2011</a:t>
            </a:fld>
            <a:endParaRPr lang="en-AU"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AU"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5C5D326F-63B8-4D2C-9EF2-A0D010A60AEA}" type="slidenum">
              <a:rPr lang="en-AU" smtClean="0"/>
              <a:pPr/>
              <a:t>‹N°›</a:t>
            </a:fld>
            <a:endParaRPr lang="en-AU"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D223BD9-EFCC-4708-B196-DB688A4EA07A}" type="datetimeFigureOut">
              <a:rPr lang="en-AU" smtClean="0"/>
              <a:pPr/>
              <a:t>28/09/2011</a:t>
            </a:fld>
            <a:endParaRPr lang="en-AU"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A7378CB0-5CD3-4C90-BDD0-35A9B140DAC5}" type="slidenum">
              <a:rPr lang="en-AU" smtClean="0"/>
              <a:pPr/>
              <a:t>‹N°›</a:t>
            </a:fld>
            <a:endParaRPr lang="en-A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spcBef>
                <a:spcPts val="1200"/>
              </a:spcBef>
            </a:pPr>
            <a:r>
              <a:rPr lang="en-AU" b="1" dirty="0" smtClean="0"/>
              <a:t>BACKGROUND</a:t>
            </a:r>
          </a:p>
          <a:p>
            <a:pPr>
              <a:spcBef>
                <a:spcPts val="600"/>
              </a:spcBef>
            </a:pPr>
            <a:r>
              <a:rPr lang="en-AU" dirty="0" smtClean="0"/>
              <a:t>The Government’s Closing the Gap agenda is part of the broader Indigenous reform agenda captured in the National Indigenous Reform Agreement (NIRA) that was agreed to by Council of Australian Governments (COAG) in 2008.</a:t>
            </a:r>
          </a:p>
          <a:p>
            <a:pPr>
              <a:spcBef>
                <a:spcPts val="600"/>
              </a:spcBef>
            </a:pPr>
            <a:r>
              <a:rPr lang="en-AU" dirty="0" smtClean="0"/>
              <a:t>The Closing the Gap approach is built on three elements:</a:t>
            </a:r>
          </a:p>
          <a:p>
            <a:pPr marL="360363" lvl="1" indent="-182563">
              <a:spcBef>
                <a:spcPts val="600"/>
              </a:spcBef>
              <a:buFont typeface="Arial" pitchFamily="34" charset="0"/>
              <a:buChar char="•"/>
            </a:pPr>
            <a:r>
              <a:rPr lang="en-AU" dirty="0" smtClean="0"/>
              <a:t>Systemic reforms in all sectors. Mainstream systems will be required to make a disproportionate effort and investment in outcomes for Indigenous Australians.</a:t>
            </a:r>
          </a:p>
          <a:p>
            <a:pPr marL="360363" lvl="1" indent="-182563">
              <a:spcBef>
                <a:spcPts val="600"/>
              </a:spcBef>
              <a:buFont typeface="Arial" pitchFamily="34" charset="0"/>
              <a:buChar char="•"/>
            </a:pPr>
            <a:r>
              <a:rPr lang="en-AU" dirty="0" smtClean="0"/>
              <a:t>Supplementing mainstream investment with Indigenous-specific initiatives that emphasise innovation, engagement and improving service quality.</a:t>
            </a:r>
          </a:p>
          <a:p>
            <a:pPr marL="360363" lvl="1" indent="-182563">
              <a:spcBef>
                <a:spcPts val="600"/>
              </a:spcBef>
              <a:buFont typeface="Arial" pitchFamily="34" charset="0"/>
              <a:buChar char="•"/>
            </a:pPr>
            <a:r>
              <a:rPr lang="en-AU" dirty="0" smtClean="0"/>
              <a:t>Overlaying mainstream reform with Indigenous-specific strategies that focus and integrate mainstream and supplementary effort.</a:t>
            </a:r>
          </a:p>
          <a:p>
            <a:pPr>
              <a:spcBef>
                <a:spcPts val="600"/>
              </a:spcBef>
            </a:pPr>
            <a:r>
              <a:rPr lang="en-AU" dirty="0" smtClean="0"/>
              <a:t>These three elements are mutually reinforcing and will combine into a coherent and comprehensive approach.</a:t>
            </a:r>
          </a:p>
        </p:txBody>
      </p:sp>
      <p:sp>
        <p:nvSpPr>
          <p:cNvPr id="4" name="Slide Number Placeholder 3"/>
          <p:cNvSpPr>
            <a:spLocks noGrp="1"/>
          </p:cNvSpPr>
          <p:nvPr>
            <p:ph type="sldNum" sz="quarter" idx="10"/>
          </p:nvPr>
        </p:nvSpPr>
        <p:spPr/>
        <p:txBody>
          <a:bodyPr/>
          <a:lstStyle/>
          <a:p>
            <a:fld id="{A7378CB0-5CD3-4C90-BDD0-35A9B140DAC5}" type="slidenum">
              <a:rPr lang="en-AU" smtClean="0"/>
              <a:pPr/>
              <a:t>1</a:t>
            </a:fld>
            <a:endParaRPr lang="en-A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b="1" dirty="0" smtClean="0"/>
              <a:t>SPEAKING NOTES</a:t>
            </a:r>
          </a:p>
          <a:p>
            <a:r>
              <a:rPr lang="en-AU" dirty="0" smtClean="0"/>
              <a:t>In her Report to Parliament on Closing the Gap on 9 February 2011, the Prime Minister, Julia Gillard MP, reiterated the Australian Government’s commitment to Closing the Gap in life expectancy and life opportunities between Indigenous and non-Indigenous Australians.</a:t>
            </a:r>
          </a:p>
          <a:p>
            <a:endParaRPr lang="en-AU" dirty="0" smtClean="0"/>
          </a:p>
        </p:txBody>
      </p:sp>
      <p:sp>
        <p:nvSpPr>
          <p:cNvPr id="4" name="Slide Number Placeholder 3"/>
          <p:cNvSpPr>
            <a:spLocks noGrp="1"/>
          </p:cNvSpPr>
          <p:nvPr>
            <p:ph type="sldNum" sz="quarter" idx="10"/>
          </p:nvPr>
        </p:nvSpPr>
        <p:spPr/>
        <p:txBody>
          <a:bodyPr/>
          <a:lstStyle/>
          <a:p>
            <a:fld id="{A7378CB0-5CD3-4C90-BDD0-35A9B140DAC5}" type="slidenum">
              <a:rPr lang="en-AU" smtClean="0"/>
              <a:pPr/>
              <a:t>2</a:t>
            </a:fld>
            <a:endParaRPr lang="en-A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AU" b="1" dirty="0" smtClean="0"/>
              <a:t>SPEAKING NOTES</a:t>
            </a:r>
          </a:p>
          <a:p>
            <a:r>
              <a:rPr lang="en-AU" dirty="0" smtClean="0"/>
              <a:t>The facts are indisputable. Improvements in social and economic indicators for Indigenous Australians will improve their opportunities and wellbeing over the course of their lives. </a:t>
            </a:r>
          </a:p>
          <a:p>
            <a:pPr>
              <a:spcBef>
                <a:spcPts val="600"/>
              </a:spcBef>
            </a:pPr>
            <a:r>
              <a:rPr lang="en-AU" dirty="0" smtClean="0"/>
              <a:t>We need to apply the lessons learned in our delivery of programs and initiatives to Indigenous Australians.</a:t>
            </a:r>
          </a:p>
          <a:p>
            <a:pPr>
              <a:spcBef>
                <a:spcPts val="600"/>
              </a:spcBef>
            </a:pPr>
            <a:r>
              <a:rPr lang="en-AU" dirty="0" smtClean="0"/>
              <a:t>We also have the opportunity to contribute to the evidence on what works in improving outcomes for Indigenous Australians. </a:t>
            </a:r>
          </a:p>
          <a:p>
            <a:pPr>
              <a:spcBef>
                <a:spcPts val="600"/>
              </a:spcBef>
            </a:pPr>
            <a:r>
              <a:rPr lang="en-AU" dirty="0" smtClean="0"/>
              <a:t>In looking at issues from the perspective of Indigenous Australians, we can add value to our research, analyses and evaluations of our programs, initiatives and policy frameworks.</a:t>
            </a:r>
          </a:p>
          <a:p>
            <a:pPr>
              <a:spcBef>
                <a:spcPts val="1200"/>
              </a:spcBef>
            </a:pPr>
            <a:r>
              <a:rPr lang="en-AU" b="1" dirty="0" smtClean="0"/>
              <a:t>BACKGROUND</a:t>
            </a:r>
          </a:p>
          <a:p>
            <a:r>
              <a:rPr lang="en-AU" dirty="0" smtClean="0"/>
              <a:t>There are key resources which demonstrate how improvements in social and economic indicators for Indigenous Australians improve opportunities over the life course :</a:t>
            </a:r>
            <a:endParaRPr lang="en-AU" dirty="0"/>
          </a:p>
          <a:p>
            <a:pPr marL="358775" lvl="1" indent="-180000">
              <a:lnSpc>
                <a:spcPct val="90000"/>
              </a:lnSpc>
              <a:spcBef>
                <a:spcPts val="600"/>
              </a:spcBef>
              <a:buFont typeface="Arial" pitchFamily="34" charset="0"/>
              <a:buChar char="•"/>
            </a:pPr>
            <a:r>
              <a:rPr lang="en-AU" dirty="0" smtClean="0"/>
              <a:t>Australian Institute of Health and Welfare and Australian Institute of Family Studies: Closing the Gap Clearinghouse</a:t>
            </a:r>
          </a:p>
          <a:p>
            <a:pPr marL="358775" lvl="1" indent="-180000">
              <a:lnSpc>
                <a:spcPct val="90000"/>
              </a:lnSpc>
              <a:spcBef>
                <a:spcPts val="600"/>
              </a:spcBef>
              <a:buFont typeface="Arial" pitchFamily="34" charset="0"/>
              <a:buChar char="•"/>
            </a:pPr>
            <a:r>
              <a:rPr lang="en-AU" dirty="0" smtClean="0"/>
              <a:t>Steering Committee for the Review of Government Service Provision: Overcoming Indigenous Disadvantage</a:t>
            </a:r>
          </a:p>
          <a:p>
            <a:pPr marL="358775" lvl="1" indent="-180000">
              <a:lnSpc>
                <a:spcPct val="90000"/>
              </a:lnSpc>
              <a:spcBef>
                <a:spcPts val="600"/>
              </a:spcBef>
              <a:buFont typeface="Arial" pitchFamily="34" charset="0"/>
              <a:buChar char="•"/>
            </a:pPr>
            <a:r>
              <a:rPr lang="en-AU" dirty="0" smtClean="0"/>
              <a:t>Australian Institute of Health and Welfare: Aboriginal and Torres Strait Islander Health Performance Framework </a:t>
            </a:r>
          </a:p>
          <a:p>
            <a:pPr marL="358775" lvl="1" indent="-180000">
              <a:lnSpc>
                <a:spcPct val="90000"/>
              </a:lnSpc>
              <a:spcBef>
                <a:spcPts val="600"/>
              </a:spcBef>
              <a:buFont typeface="Arial" pitchFamily="34" charset="0"/>
              <a:buChar char="•"/>
            </a:pPr>
            <a:r>
              <a:rPr lang="en-AU" dirty="0" smtClean="0"/>
              <a:t>Australian Bureau of Statistics: The Health and Welfare of Australia’s Aboriginal and Torres Strait Islander Peoples</a:t>
            </a:r>
          </a:p>
          <a:p>
            <a:endParaRPr lang="en-AU" dirty="0"/>
          </a:p>
        </p:txBody>
      </p:sp>
      <p:sp>
        <p:nvSpPr>
          <p:cNvPr id="4" name="Slide Number Placeholder 3"/>
          <p:cNvSpPr>
            <a:spLocks noGrp="1"/>
          </p:cNvSpPr>
          <p:nvPr>
            <p:ph type="sldNum" sz="quarter" idx="10"/>
          </p:nvPr>
        </p:nvSpPr>
        <p:spPr/>
        <p:txBody>
          <a:bodyPr/>
          <a:lstStyle/>
          <a:p>
            <a:fld id="{A7378CB0-5CD3-4C90-BDD0-35A9B140DAC5}" type="slidenum">
              <a:rPr lang="en-AU" smtClean="0"/>
              <a:pPr/>
              <a:t>3</a:t>
            </a:fld>
            <a:endParaRPr lang="en-A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b="1" dirty="0" smtClean="0"/>
              <a:t>SPEAKING NOTES</a:t>
            </a:r>
          </a:p>
          <a:p>
            <a:r>
              <a:rPr lang="en-AU" sz="1000" b="0" dirty="0" smtClean="0"/>
              <a:t>Having an understanding of Australia’s Indigenous population</a:t>
            </a:r>
            <a:r>
              <a:rPr lang="en-AU" sz="1000" b="0" baseline="0" dirty="0" smtClean="0"/>
              <a:t> is the first step in ensuring that our Closing the Gap efforts are well directed.</a:t>
            </a:r>
          </a:p>
          <a:p>
            <a:endParaRPr lang="en-AU" sz="1000" b="0" baseline="0" dirty="0" smtClean="0"/>
          </a:p>
          <a:p>
            <a:r>
              <a:rPr lang="en-AU" sz="1000" b="0" baseline="0" dirty="0" smtClean="0"/>
              <a:t>In 2006, there were 517,000 people who were of Aboriginal and Torres Strait Islander origin. Aboriginal and Torres Strait Islander Australians comprise 2.5 per cent of Australia’s population.</a:t>
            </a:r>
          </a:p>
          <a:p>
            <a:endParaRPr lang="en-AU" sz="1000" b="0" baseline="0" dirty="0" smtClean="0"/>
          </a:p>
          <a:p>
            <a:r>
              <a:rPr lang="en-AU" sz="1000" b="0" baseline="0" dirty="0" smtClean="0"/>
              <a:t>The Indigenous population is relatively younger than the non-Indigenous population. In 2006 almost 40 per cent of Indigenous Australians were aged less than 15 years, compared with 20 per cent of non-Indigenous Australians.</a:t>
            </a:r>
          </a:p>
          <a:p>
            <a:endParaRPr lang="en-AU" sz="1000" b="0" baseline="0" dirty="0" smtClean="0"/>
          </a:p>
          <a:p>
            <a:r>
              <a:rPr lang="en-AU" sz="1000" b="0" baseline="0" dirty="0" smtClean="0"/>
              <a:t>This younger age profile contributes to the low median age of 21 years relative to 37 years for </a:t>
            </a:r>
            <a:br>
              <a:rPr lang="en-AU" sz="1000" b="0" baseline="0" dirty="0" smtClean="0"/>
            </a:br>
            <a:r>
              <a:rPr lang="en-AU" sz="1000" b="0" baseline="0" dirty="0" smtClean="0"/>
              <a:t>non-Indigenous Australians.</a:t>
            </a:r>
          </a:p>
          <a:p>
            <a:endParaRPr lang="en-AU" sz="1000" b="0" baseline="0" dirty="0" smtClean="0"/>
          </a:p>
          <a:p>
            <a:r>
              <a:rPr lang="en-AU" sz="1000" b="0" baseline="0" dirty="0" smtClean="0"/>
              <a:t>Indigenous families also have a different composition. For example, we know that a larger proportion of dependent children in Indigenous families, live in one parent families compared with dependent children in non-Indigenous families.</a:t>
            </a:r>
          </a:p>
          <a:p>
            <a:endParaRPr lang="en-AU" sz="1000" b="0" baseline="0" dirty="0" smtClean="0"/>
          </a:p>
          <a:p>
            <a:r>
              <a:rPr lang="en-AU" sz="1000" b="0" baseline="0" dirty="0" smtClean="0"/>
              <a:t>Cultural attachment remains important to Aboriginal and Torres Strait Islander peoples, with significant proportions who speak an Aboriginal or Torres Strait Islander language as their main language at home, and identifying with clan, tribe or language groups.</a:t>
            </a:r>
          </a:p>
          <a:p>
            <a:endParaRPr lang="en-AU" sz="1000" b="0" baseline="0" dirty="0" smtClean="0"/>
          </a:p>
          <a:p>
            <a:r>
              <a:rPr lang="en-AU" sz="1000" b="0" baseline="0" dirty="0" smtClean="0"/>
              <a:t>Most Indigenous Australians live in major cities and regional areas of Australia, at around 75 per cent of the Indigenous population. However, a greater proportion of Indigenous Australians live in remote areas compared with the non-Indigenous population.</a:t>
            </a:r>
          </a:p>
          <a:p>
            <a:endParaRPr lang="en-AU" sz="1000" b="0" baseline="0" dirty="0" smtClean="0"/>
          </a:p>
          <a:p>
            <a:r>
              <a:rPr lang="en-AU" sz="1000" b="0" baseline="0" dirty="0" smtClean="0"/>
              <a:t>Current population projections indicate that the Indigenous population is likely to become more urbanised, with the greatest growth likely to be in urban and regional areas.</a:t>
            </a:r>
            <a:endParaRPr lang="en-AU" sz="1000" b="0" dirty="0" smtClean="0"/>
          </a:p>
        </p:txBody>
      </p:sp>
      <p:sp>
        <p:nvSpPr>
          <p:cNvPr id="4" name="Slide Number Placeholder 3"/>
          <p:cNvSpPr>
            <a:spLocks noGrp="1"/>
          </p:cNvSpPr>
          <p:nvPr>
            <p:ph type="sldNum" sz="quarter" idx="10"/>
          </p:nvPr>
        </p:nvSpPr>
        <p:spPr/>
        <p:txBody>
          <a:bodyPr/>
          <a:lstStyle/>
          <a:p>
            <a:fld id="{A7378CB0-5CD3-4C90-BDD0-35A9B140DAC5}" type="slidenum">
              <a:rPr lang="en-AU" smtClean="0"/>
              <a:pPr/>
              <a:t>4</a:t>
            </a:fld>
            <a:endParaRPr lang="en-A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AU" b="1" dirty="0" smtClean="0"/>
              <a:t>SPEAKING NOTES</a:t>
            </a:r>
          </a:p>
          <a:p>
            <a:r>
              <a:rPr lang="en-AU" dirty="0" smtClean="0"/>
              <a:t>The Council of Australian Governments has prioritised Closing the Gap in Indigenous Disadvantage as one of its five themes of strategic importance.</a:t>
            </a:r>
          </a:p>
          <a:p>
            <a:pPr>
              <a:spcBef>
                <a:spcPts val="600"/>
              </a:spcBef>
            </a:pPr>
            <a:r>
              <a:rPr lang="en-AU" dirty="0" smtClean="0"/>
              <a:t>The framework for Closing the Gap in Indigenous disadvantage is captured in the National Indigenous Reform Agreement. There is no funding attached to the agreement to achieve the Closing the Gap targets.</a:t>
            </a:r>
          </a:p>
          <a:p>
            <a:pPr>
              <a:spcBef>
                <a:spcPts val="600"/>
              </a:spcBef>
            </a:pPr>
            <a:r>
              <a:rPr lang="en-AU" dirty="0" smtClean="0"/>
              <a:t>Indigenous specific and mainstream National Agreements and National Partnership Agreements help deliver targeted actions to close the gap in Indigenous disadvantage.</a:t>
            </a:r>
          </a:p>
          <a:p>
            <a:pPr>
              <a:spcBef>
                <a:spcPts val="600"/>
              </a:spcBef>
            </a:pPr>
            <a:r>
              <a:rPr lang="en-AU" dirty="0" smtClean="0"/>
              <a:t>Existing Commonwealth, State and Territory mainstream and Indigenous specific programs, initiatives and policies will need to contribute to achieving the targets as well.</a:t>
            </a:r>
          </a:p>
          <a:p>
            <a:pPr>
              <a:spcBef>
                <a:spcPts val="600"/>
              </a:spcBef>
            </a:pPr>
            <a:r>
              <a:rPr lang="en-AU" dirty="0" smtClean="0"/>
              <a:t>For DEEWR, this means collaborating across clusters and with other Commonwealth, State and Territory agencies to improve outcomes for Indigenous Australians.</a:t>
            </a:r>
          </a:p>
          <a:p>
            <a:pPr>
              <a:spcBef>
                <a:spcPts val="600"/>
              </a:spcBef>
            </a:pPr>
            <a:r>
              <a:rPr lang="en-AU" dirty="0" smtClean="0"/>
              <a:t>We are a lead agency in achieving the Closing the Gap targets. A significant amount of our efforts will contribute to meeting the Closing the Gap targets in health :</a:t>
            </a:r>
          </a:p>
          <a:p>
            <a:pPr marL="358775" lvl="1" indent="-180000">
              <a:lnSpc>
                <a:spcPct val="90000"/>
              </a:lnSpc>
              <a:spcBef>
                <a:spcPts val="600"/>
              </a:spcBef>
              <a:buFont typeface="Arial" pitchFamily="34" charset="0"/>
              <a:buChar char="•"/>
            </a:pPr>
            <a:r>
              <a:rPr lang="en-AU" dirty="0" smtClean="0"/>
              <a:t>Close the life expectancy gap by 2031.</a:t>
            </a:r>
          </a:p>
          <a:p>
            <a:pPr marL="358775" lvl="1" indent="-180000">
              <a:lnSpc>
                <a:spcPct val="90000"/>
              </a:lnSpc>
              <a:spcBef>
                <a:spcPts val="600"/>
              </a:spcBef>
              <a:buFont typeface="Arial" pitchFamily="34" charset="0"/>
              <a:buChar char="•"/>
            </a:pPr>
            <a:r>
              <a:rPr lang="en-AU" dirty="0" smtClean="0"/>
              <a:t>Halve the gap in mortality rates for Indigenous children under five by 2018.</a:t>
            </a:r>
          </a:p>
          <a:p>
            <a:pPr marL="0" lvl="1">
              <a:lnSpc>
                <a:spcPct val="90000"/>
              </a:lnSpc>
              <a:spcBef>
                <a:spcPts val="1200"/>
              </a:spcBef>
            </a:pPr>
            <a:r>
              <a:rPr lang="en-AU" b="1" dirty="0" smtClean="0"/>
              <a:t>BACKGROUND</a:t>
            </a:r>
          </a:p>
          <a:p>
            <a:r>
              <a:rPr lang="en-AU" dirty="0" smtClean="0"/>
              <a:t>The National Indigenous Reform Agreement outlines the holistic approach required to achieve the targets:</a:t>
            </a:r>
          </a:p>
          <a:p>
            <a:pPr marL="358775" lvl="1" indent="-180000">
              <a:lnSpc>
                <a:spcPct val="90000"/>
              </a:lnSpc>
              <a:spcBef>
                <a:spcPts val="600"/>
              </a:spcBef>
              <a:buFont typeface="Arial" pitchFamily="34" charset="0"/>
              <a:buChar char="•"/>
            </a:pPr>
            <a:r>
              <a:rPr lang="en-AU" dirty="0" smtClean="0"/>
              <a:t>Indigenous-specific National Partnership Agreements.</a:t>
            </a:r>
          </a:p>
          <a:p>
            <a:pPr marL="358775" lvl="1" indent="-180000">
              <a:lnSpc>
                <a:spcPct val="90000"/>
              </a:lnSpc>
              <a:spcBef>
                <a:spcPts val="600"/>
              </a:spcBef>
              <a:buFont typeface="Arial" pitchFamily="34" charset="0"/>
              <a:buChar char="•"/>
            </a:pPr>
            <a:r>
              <a:rPr lang="en-AU" dirty="0" smtClean="0"/>
              <a:t>Improvements in outcomes are required for Indigenous Australians across urban, regional and remote Australia.</a:t>
            </a:r>
          </a:p>
          <a:p>
            <a:pPr marL="358775" lvl="1" indent="-180000">
              <a:lnSpc>
                <a:spcPct val="90000"/>
              </a:lnSpc>
              <a:spcBef>
                <a:spcPts val="600"/>
              </a:spcBef>
              <a:buFont typeface="Arial" pitchFamily="34" charset="0"/>
              <a:buChar char="•"/>
            </a:pPr>
            <a:r>
              <a:rPr lang="en-AU" dirty="0" smtClean="0"/>
              <a:t>Principles for the design and delivery of mainstream and Indigenous specific government programs and services provided to Indigenous Australians.</a:t>
            </a:r>
          </a:p>
          <a:p>
            <a:pPr marL="358775" lvl="1" indent="-180000">
              <a:lnSpc>
                <a:spcPct val="90000"/>
              </a:lnSpc>
              <a:spcBef>
                <a:spcPts val="600"/>
              </a:spcBef>
              <a:buFont typeface="Arial" pitchFamily="34" charset="0"/>
              <a:buChar char="•"/>
            </a:pPr>
            <a:r>
              <a:rPr lang="en-AU" dirty="0" smtClean="0"/>
              <a:t>Present priorities to improve census, administrative and survey data collections.</a:t>
            </a:r>
          </a:p>
          <a:p>
            <a:pPr marL="358775" lvl="1" indent="-180000">
              <a:lnSpc>
                <a:spcPct val="90000"/>
              </a:lnSpc>
              <a:spcBef>
                <a:spcPts val="600"/>
              </a:spcBef>
              <a:buFont typeface="Arial" pitchFamily="34" charset="0"/>
              <a:buChar char="•"/>
            </a:pPr>
            <a:r>
              <a:rPr lang="en-AU" dirty="0" smtClean="0"/>
              <a:t>Indicative trajectories of improvement needed to achieve the targets.</a:t>
            </a:r>
          </a:p>
        </p:txBody>
      </p:sp>
      <p:sp>
        <p:nvSpPr>
          <p:cNvPr id="4" name="Slide Number Placeholder 3"/>
          <p:cNvSpPr>
            <a:spLocks noGrp="1"/>
          </p:cNvSpPr>
          <p:nvPr>
            <p:ph type="sldNum" sz="quarter" idx="10"/>
          </p:nvPr>
        </p:nvSpPr>
        <p:spPr/>
        <p:txBody>
          <a:bodyPr/>
          <a:lstStyle/>
          <a:p>
            <a:fld id="{A7378CB0-5CD3-4C90-BDD0-35A9B140DAC5}" type="slidenum">
              <a:rPr lang="en-AU" smtClean="0"/>
              <a:pPr/>
              <a:t>5</a:t>
            </a:fld>
            <a:endParaRPr lang="en-A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726305"/>
          </a:xfrm>
        </p:spPr>
        <p:txBody>
          <a:bodyPr>
            <a:noAutofit/>
          </a:bodyPr>
          <a:lstStyle/>
          <a:p>
            <a:r>
              <a:rPr lang="en-AU" sz="800" b="1" dirty="0" smtClean="0"/>
              <a:t>SPEAKING NOTES</a:t>
            </a:r>
          </a:p>
          <a:p>
            <a:pPr>
              <a:spcBef>
                <a:spcPts val="600"/>
              </a:spcBef>
            </a:pPr>
            <a:r>
              <a:rPr lang="en-AU" sz="800" dirty="0" smtClean="0"/>
              <a:t>We are likely to achieve the Early Childhood target, but cannot be complacent about the obstacles in front of us.</a:t>
            </a:r>
          </a:p>
          <a:p>
            <a:pPr>
              <a:spcBef>
                <a:spcPts val="600"/>
              </a:spcBef>
            </a:pPr>
            <a:r>
              <a:rPr lang="en-AU" sz="800" dirty="0" smtClean="0"/>
              <a:t>As preschool attendance is voluntary, a 95 per cent enrolment rate has been agreed as the target. </a:t>
            </a:r>
          </a:p>
          <a:p>
            <a:pPr>
              <a:spcBef>
                <a:spcPts val="600"/>
              </a:spcBef>
            </a:pPr>
            <a:r>
              <a:rPr lang="en-AU" sz="800" dirty="0" smtClean="0"/>
              <a:t>Based on National Preschool Census (NPC) data, the Indigenous preschool enrolment rate for children in the year prior to full-time schooling in remote locations was 87 per cent in 2009. </a:t>
            </a:r>
          </a:p>
          <a:p>
            <a:pPr>
              <a:spcBef>
                <a:spcPts val="600"/>
              </a:spcBef>
            </a:pPr>
            <a:r>
              <a:rPr lang="en-AU" sz="800" dirty="0" smtClean="0"/>
              <a:t>If the indicative figures are assumed to be accurate, the data suggest that around 378 Indigenous children in the year before full-time schooling in remote communities across Australia were not enrolled in preschool in 2009; 2570 enrolled out of a possible 2948.</a:t>
            </a:r>
          </a:p>
          <a:p>
            <a:pPr>
              <a:spcBef>
                <a:spcPts val="600"/>
              </a:spcBef>
            </a:pPr>
            <a:r>
              <a:rPr lang="en-AU" sz="800" dirty="0" smtClean="0"/>
              <a:t>The 2009 Overcoming Indigenous Disadvantage Report identified key issues for early childhood development:</a:t>
            </a:r>
          </a:p>
          <a:p>
            <a:pPr marL="358775" lvl="1" indent="-180000">
              <a:buFont typeface="Arial" pitchFamily="34" charset="0"/>
              <a:buChar char="•"/>
            </a:pPr>
            <a:r>
              <a:rPr lang="en-AU" sz="800" dirty="0" smtClean="0"/>
              <a:t>Influences during the early years affect learning, behaviour and health outcomes over the life course.</a:t>
            </a:r>
          </a:p>
          <a:p>
            <a:pPr marL="358775" lvl="1" indent="-180000">
              <a:buFont typeface="Arial" pitchFamily="34" charset="0"/>
              <a:buChar char="•"/>
            </a:pPr>
            <a:r>
              <a:rPr lang="en-AU" sz="800" dirty="0" smtClean="0"/>
              <a:t>Good quality early childhood education programs provide children with a head start at school.</a:t>
            </a:r>
          </a:p>
          <a:p>
            <a:pPr marL="358775" lvl="1" indent="-180000">
              <a:buFont typeface="Arial" pitchFamily="34" charset="0"/>
              <a:buChar char="•"/>
            </a:pPr>
            <a:r>
              <a:rPr lang="en-AU" sz="800" dirty="0" smtClean="0"/>
              <a:t>There are higher rates of school completion, literacy and numeracy achievement and better social skills where children attend good quality early childhood education programs.</a:t>
            </a:r>
          </a:p>
          <a:p>
            <a:pPr marL="358775" lvl="1" indent="-180000">
              <a:buFont typeface="Arial" pitchFamily="34" charset="0"/>
              <a:buChar char="•"/>
            </a:pPr>
            <a:r>
              <a:rPr lang="en-AU" sz="800" dirty="0" smtClean="0"/>
              <a:t>Investing in the development of children at an early age is more effective than dealing with issues down the track.</a:t>
            </a:r>
          </a:p>
          <a:p>
            <a:pPr>
              <a:spcBef>
                <a:spcPts val="1200"/>
              </a:spcBef>
            </a:pPr>
            <a:r>
              <a:rPr lang="en-AU" sz="800" b="1" dirty="0" smtClean="0"/>
              <a:t>BACKGROUND</a:t>
            </a:r>
          </a:p>
          <a:p>
            <a:pPr>
              <a:spcBef>
                <a:spcPts val="600"/>
              </a:spcBef>
            </a:pPr>
            <a:r>
              <a:rPr lang="en-AU" sz="800" dirty="0" smtClean="0"/>
              <a:t>The Australian Early Development Index (AEDI) National Report 2009 provides a snapshot of young children’s health and development.</a:t>
            </a:r>
          </a:p>
          <a:p>
            <a:pPr>
              <a:spcBef>
                <a:spcPts val="600"/>
              </a:spcBef>
            </a:pPr>
            <a:r>
              <a:rPr lang="en-AU" sz="800" dirty="0" smtClean="0"/>
              <a:t> In 2009, the AEDI collected information on 261,203 Australians in their first year of full-time school between 1 May and 1 July.</a:t>
            </a:r>
            <a:endParaRPr lang="en-AU" sz="800" dirty="0"/>
          </a:p>
          <a:p>
            <a:pPr>
              <a:spcBef>
                <a:spcPts val="600"/>
              </a:spcBef>
            </a:pPr>
            <a:r>
              <a:rPr lang="en-AU" sz="800" dirty="0" smtClean="0"/>
              <a:t>The Report shows how children have developed by the time they start school, across five areas of early childhood development :</a:t>
            </a:r>
            <a:endParaRPr lang="en-AU" sz="800" dirty="0"/>
          </a:p>
          <a:p>
            <a:pPr marL="358775" lvl="1" indent="-180000">
              <a:buFont typeface="Arial" pitchFamily="34" charset="0"/>
              <a:buChar char="•"/>
            </a:pPr>
            <a:r>
              <a:rPr lang="en-AU" sz="800" dirty="0"/>
              <a:t>Physical health and wellbeing</a:t>
            </a:r>
          </a:p>
          <a:p>
            <a:pPr marL="358775" lvl="1" indent="-180000">
              <a:buFont typeface="Arial" pitchFamily="34" charset="0"/>
              <a:buChar char="•"/>
            </a:pPr>
            <a:r>
              <a:rPr lang="en-AU" sz="800" dirty="0"/>
              <a:t>Social competence</a:t>
            </a:r>
          </a:p>
          <a:p>
            <a:pPr marL="358775" lvl="1" indent="-180000">
              <a:buFont typeface="Arial" pitchFamily="34" charset="0"/>
              <a:buChar char="•"/>
            </a:pPr>
            <a:r>
              <a:rPr lang="en-AU" sz="800" dirty="0"/>
              <a:t>Emotional maturity</a:t>
            </a:r>
          </a:p>
          <a:p>
            <a:pPr marL="358775" lvl="1" indent="-180000">
              <a:buFont typeface="Arial" pitchFamily="34" charset="0"/>
              <a:buChar char="•"/>
            </a:pPr>
            <a:r>
              <a:rPr lang="en-AU" sz="800" dirty="0"/>
              <a:t>Language and cognitive skills (school-based)</a:t>
            </a:r>
          </a:p>
          <a:p>
            <a:pPr marL="358775" lvl="1" indent="-180000">
              <a:buFont typeface="Arial" pitchFamily="34" charset="0"/>
              <a:buChar char="•"/>
            </a:pPr>
            <a:r>
              <a:rPr lang="en-AU" sz="800" dirty="0"/>
              <a:t>Communication skills and general knowledge</a:t>
            </a:r>
          </a:p>
          <a:p>
            <a:pPr>
              <a:spcBef>
                <a:spcPts val="600"/>
              </a:spcBef>
            </a:pPr>
            <a:r>
              <a:rPr lang="en-AU" sz="800" dirty="0" smtClean="0"/>
              <a:t>The majority of Australian Indigenous children are developmentally on track on all the AEDI domains, with the exception of the language and cognitive skills (school-based) domain.</a:t>
            </a:r>
            <a:endParaRPr lang="en-AU" sz="800" dirty="0"/>
          </a:p>
          <a:p>
            <a:pPr>
              <a:spcBef>
                <a:spcPts val="600"/>
              </a:spcBef>
            </a:pPr>
            <a:r>
              <a:rPr lang="en-AU" sz="800" dirty="0" smtClean="0"/>
              <a:t>However, there are higher proportions of Australian Indigenous children developmentally vulnerable on each of the AEDI domains compared to non-Indigenous children.</a:t>
            </a:r>
            <a:endParaRPr lang="en-AU" sz="800" dirty="0"/>
          </a:p>
          <a:p>
            <a:pPr marL="358775" lvl="1" indent="-180000">
              <a:buFont typeface="Arial" pitchFamily="34" charset="0"/>
              <a:buChar char="•"/>
            </a:pPr>
            <a:r>
              <a:rPr lang="en-AU" sz="800" dirty="0" smtClean="0"/>
              <a:t>47.3 per cent of Indigenous children are developmentally vulnerable on one or more of the AEDI domains.</a:t>
            </a:r>
            <a:endParaRPr lang="en-AU" sz="800" dirty="0"/>
          </a:p>
          <a:p>
            <a:pPr marL="358775" lvl="1" indent="-180000">
              <a:buFont typeface="Arial" pitchFamily="34" charset="0"/>
              <a:buChar char="•"/>
            </a:pPr>
            <a:r>
              <a:rPr lang="en-AU" sz="800" dirty="0" smtClean="0"/>
              <a:t>29.5 per cent of Indigenous children are developmentally vulnerable on two or more of the AEDI domains.</a:t>
            </a:r>
            <a:endParaRPr lang="en-AU" sz="800" dirty="0"/>
          </a:p>
        </p:txBody>
      </p:sp>
      <p:sp>
        <p:nvSpPr>
          <p:cNvPr id="4" name="Slide Number Placeholder 3"/>
          <p:cNvSpPr>
            <a:spLocks noGrp="1"/>
          </p:cNvSpPr>
          <p:nvPr>
            <p:ph type="sldNum" sz="quarter" idx="10"/>
          </p:nvPr>
        </p:nvSpPr>
        <p:spPr/>
        <p:txBody>
          <a:bodyPr/>
          <a:lstStyle/>
          <a:p>
            <a:fld id="{A7378CB0-5CD3-4C90-BDD0-35A9B140DAC5}" type="slidenum">
              <a:rPr lang="en-AU" smtClean="0"/>
              <a:pPr/>
              <a:t>6</a:t>
            </a:fld>
            <a:endParaRPr lang="en-A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AU" b="1" dirty="0" smtClean="0"/>
              <a:t>SPEAKING NOTES</a:t>
            </a:r>
          </a:p>
          <a:p>
            <a:r>
              <a:rPr lang="en-AU" dirty="0" smtClean="0"/>
              <a:t>Indigenous specific and mainstream early childhood reforms are contributing to the outcomes needed to achieve the target.</a:t>
            </a:r>
          </a:p>
          <a:p>
            <a:pPr>
              <a:spcBef>
                <a:spcPts val="600"/>
              </a:spcBef>
            </a:pPr>
            <a:r>
              <a:rPr lang="en-AU" dirty="0" smtClean="0"/>
              <a:t>The </a:t>
            </a:r>
            <a:r>
              <a:rPr lang="en-AU" dirty="0"/>
              <a:t>Early Childhood Education National Partnership provides funding for infrastructure, staffing and program delivery.</a:t>
            </a:r>
          </a:p>
          <a:p>
            <a:pPr lvl="0">
              <a:spcBef>
                <a:spcPts val="600"/>
              </a:spcBef>
            </a:pPr>
            <a:r>
              <a:rPr lang="en-AU" dirty="0" smtClean="0"/>
              <a:t>These </a:t>
            </a:r>
            <a:r>
              <a:rPr lang="en-AU" dirty="0"/>
              <a:t>initiatives help to improve participation and inclusion of Indigenous children in early learning</a:t>
            </a:r>
            <a:r>
              <a:rPr lang="en-AU" dirty="0" smtClean="0"/>
              <a:t>.</a:t>
            </a:r>
          </a:p>
          <a:p>
            <a:pPr>
              <a:spcBef>
                <a:spcPts val="600"/>
              </a:spcBef>
            </a:pPr>
            <a:r>
              <a:rPr lang="en-AU" dirty="0" smtClean="0"/>
              <a:t>The Government provides around $54 million annually to directly fund around 340 early childhood services under the Budget Based Funded (BBF) Program. </a:t>
            </a:r>
          </a:p>
          <a:p>
            <a:pPr marL="360363" lvl="1" indent="-182563">
              <a:spcBef>
                <a:spcPts val="600"/>
              </a:spcBef>
              <a:buFont typeface="Arial" pitchFamily="34" charset="0"/>
              <a:buChar char="•"/>
            </a:pPr>
            <a:r>
              <a:rPr lang="en-AU" dirty="0" smtClean="0"/>
              <a:t>These services are funded to address the failure of the market to deliver mainstream child care, for example, in regional and remote areas and the need for culturally competent services.</a:t>
            </a:r>
          </a:p>
          <a:p>
            <a:pPr marL="360363" lvl="1" indent="-182563">
              <a:spcBef>
                <a:spcPts val="600"/>
              </a:spcBef>
              <a:buFont typeface="Arial" pitchFamily="34" charset="0"/>
              <a:buChar char="•"/>
            </a:pPr>
            <a:r>
              <a:rPr lang="en-AU" dirty="0" smtClean="0"/>
              <a:t>Of these services, 260 or about 77 per cent are Indigenous focussed services and </a:t>
            </a:r>
            <a:br>
              <a:rPr lang="en-AU" dirty="0" smtClean="0"/>
            </a:br>
            <a:r>
              <a:rPr lang="en-AU" dirty="0" smtClean="0"/>
              <a:t>63 per cent are in remote locations.</a:t>
            </a:r>
          </a:p>
          <a:p>
            <a:pPr lvl="0">
              <a:spcBef>
                <a:spcPts val="600"/>
              </a:spcBef>
            </a:pPr>
            <a:r>
              <a:rPr lang="en-AU" dirty="0" smtClean="0"/>
              <a:t>The Government is providing around $3 million over four years (July 2009) for 29 Indigenous Remote Service Traineeships to provide structured, supported and sustainable pathways to work for Aboriginal and Torres Strait Islander people in remote BBF services.</a:t>
            </a:r>
          </a:p>
          <a:p>
            <a:pPr marL="360363" lvl="1" indent="-182563">
              <a:spcBef>
                <a:spcPts val="600"/>
              </a:spcBef>
              <a:buFont typeface="Arial" pitchFamily="34" charset="0"/>
              <a:buChar char="•"/>
            </a:pPr>
            <a:r>
              <a:rPr lang="en-AU" dirty="0" smtClean="0"/>
              <a:t>Eight Indigenous trainees have commenced to date.</a:t>
            </a:r>
          </a:p>
          <a:p>
            <a:pPr>
              <a:spcBef>
                <a:spcPts val="600"/>
              </a:spcBef>
            </a:pPr>
            <a:r>
              <a:rPr lang="en-AU" dirty="0" smtClean="0"/>
              <a:t>Through the National Partnership Agreement on Indigenous Early Childhood Development, the Government is providing funding for the establishment of </a:t>
            </a:r>
            <a:r>
              <a:rPr lang="en-AU" dirty="0"/>
              <a:t>38 Children and Family Centres </a:t>
            </a:r>
            <a:r>
              <a:rPr lang="en-AU" dirty="0" smtClean="0"/>
              <a:t>that will deliver integrated services, including early learning, child care and family support programs </a:t>
            </a:r>
            <a:r>
              <a:rPr lang="en-AU" dirty="0"/>
              <a:t>to Indigenous families. </a:t>
            </a:r>
          </a:p>
          <a:p>
            <a:pPr marL="0" marR="0" indent="0" algn="l" defTabSz="914400" rtl="0" eaLnBrk="1" fontAlgn="auto" latinLnBrk="0" hangingPunct="1">
              <a:lnSpc>
                <a:spcPct val="100000"/>
              </a:lnSpc>
              <a:spcBef>
                <a:spcPts val="600"/>
              </a:spcBef>
              <a:spcAft>
                <a:spcPts val="0"/>
              </a:spcAft>
              <a:buClrTx/>
              <a:buSzTx/>
              <a:buFontTx/>
              <a:buNone/>
              <a:tabLst/>
              <a:defRPr/>
            </a:pPr>
            <a:r>
              <a:rPr lang="en-AU" dirty="0" smtClean="0"/>
              <a:t>16 </a:t>
            </a:r>
            <a:r>
              <a:rPr lang="en-AU" dirty="0"/>
              <a:t>of the 38 centres are to be located in remote areas</a:t>
            </a:r>
            <a:r>
              <a:rPr lang="en-AU" dirty="0" smtClean="0"/>
              <a:t>. </a:t>
            </a:r>
            <a:r>
              <a:rPr lang="en-AU" sz="1200" kern="1200" dirty="0" smtClean="0">
                <a:solidFill>
                  <a:schemeClr val="tx1"/>
                </a:solidFill>
                <a:latin typeface="+mn-lt"/>
                <a:ea typeface="+mn-ea"/>
                <a:cs typeface="+mn-cs"/>
              </a:rPr>
              <a:t>9 are in Remote Services Delivery priority communities.</a:t>
            </a:r>
            <a:endParaRPr lang="en-AU" dirty="0"/>
          </a:p>
        </p:txBody>
      </p:sp>
      <p:sp>
        <p:nvSpPr>
          <p:cNvPr id="4" name="Slide Number Placeholder 3"/>
          <p:cNvSpPr>
            <a:spLocks noGrp="1"/>
          </p:cNvSpPr>
          <p:nvPr>
            <p:ph type="sldNum" sz="quarter" idx="10"/>
          </p:nvPr>
        </p:nvSpPr>
        <p:spPr/>
        <p:txBody>
          <a:bodyPr/>
          <a:lstStyle/>
          <a:p>
            <a:fld id="{A7378CB0-5CD3-4C90-BDD0-35A9B140DAC5}" type="slidenum">
              <a:rPr lang="en-AU" smtClean="0"/>
              <a:pPr/>
              <a:t>7</a:t>
            </a:fld>
            <a:endParaRPr lang="en-A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739005"/>
          </a:xfrm>
        </p:spPr>
        <p:txBody>
          <a:bodyPr>
            <a:normAutofit fontScale="77500" lnSpcReduction="20000"/>
          </a:bodyPr>
          <a:lstStyle/>
          <a:p>
            <a:r>
              <a:rPr lang="en-AU" b="1" dirty="0" smtClean="0"/>
              <a:t>SPEAKING NOTES</a:t>
            </a:r>
          </a:p>
          <a:p>
            <a:pPr>
              <a:lnSpc>
                <a:spcPct val="120000"/>
              </a:lnSpc>
            </a:pPr>
            <a:r>
              <a:rPr lang="en-AU" dirty="0" smtClean="0"/>
              <a:t>There </a:t>
            </a:r>
            <a:r>
              <a:rPr lang="en-AU" dirty="0"/>
              <a:t>are 12 separate goals for Years 3, 5, 7 and 9 in reading, writing and numeracy which are measured through the National Assessment Program – Literacy and </a:t>
            </a:r>
            <a:r>
              <a:rPr lang="en-AU" dirty="0" smtClean="0"/>
              <a:t>Numeracy.</a:t>
            </a:r>
          </a:p>
          <a:p>
            <a:pPr>
              <a:lnSpc>
                <a:spcPct val="120000"/>
              </a:lnSpc>
            </a:pPr>
            <a:r>
              <a:rPr lang="en-AU" sz="1200" kern="1200" dirty="0" smtClean="0">
                <a:solidFill>
                  <a:schemeClr val="tx1"/>
                </a:solidFill>
                <a:latin typeface="+mn-lt"/>
                <a:ea typeface="+mn-ea"/>
                <a:cs typeface="+mn-cs"/>
              </a:rPr>
              <a:t>There </a:t>
            </a:r>
            <a:r>
              <a:rPr lang="en-AU" sz="1200" kern="1200" dirty="0">
                <a:solidFill>
                  <a:schemeClr val="tx1"/>
                </a:solidFill>
                <a:latin typeface="+mn-lt"/>
                <a:ea typeface="+mn-ea"/>
                <a:cs typeface="+mn-cs"/>
              </a:rPr>
              <a:t>are </a:t>
            </a:r>
            <a:r>
              <a:rPr lang="en-AU" dirty="0"/>
              <a:t>early signs of progress. Between 2008 and </a:t>
            </a:r>
            <a:r>
              <a:rPr lang="en-AU" dirty="0" smtClean="0"/>
              <a:t>2010 </a:t>
            </a:r>
            <a:r>
              <a:rPr lang="en-AU" dirty="0"/>
              <a:t>the gap narrowed </a:t>
            </a:r>
            <a:r>
              <a:rPr lang="en-AU" dirty="0" smtClean="0"/>
              <a:t>for: </a:t>
            </a:r>
          </a:p>
          <a:p>
            <a:pPr>
              <a:lnSpc>
                <a:spcPct val="120000"/>
              </a:lnSpc>
              <a:buFont typeface="Arial" pitchFamily="34" charset="0"/>
              <a:buChar char="•"/>
            </a:pPr>
            <a:r>
              <a:rPr lang="en-AU" dirty="0"/>
              <a:t> </a:t>
            </a:r>
            <a:r>
              <a:rPr lang="en-AU" dirty="0" smtClean="0"/>
              <a:t>  Years 3,</a:t>
            </a:r>
            <a:r>
              <a:rPr lang="en-AU" baseline="0" dirty="0" smtClean="0"/>
              <a:t> 5 and 7 Reading </a:t>
            </a:r>
          </a:p>
          <a:p>
            <a:pPr>
              <a:lnSpc>
                <a:spcPct val="120000"/>
              </a:lnSpc>
              <a:buFont typeface="Arial" pitchFamily="34" charset="0"/>
              <a:buChar char="•"/>
            </a:pPr>
            <a:r>
              <a:rPr lang="en-AU" baseline="0" dirty="0" smtClean="0"/>
              <a:t>   Years 5 and 7 Writing</a:t>
            </a:r>
          </a:p>
          <a:p>
            <a:pPr>
              <a:lnSpc>
                <a:spcPct val="120000"/>
              </a:lnSpc>
              <a:buFont typeface="Arial" pitchFamily="34" charset="0"/>
              <a:buChar char="•"/>
            </a:pPr>
            <a:r>
              <a:rPr lang="en-AU" baseline="0" dirty="0" smtClean="0"/>
              <a:t>   Year 5 Numeracy</a:t>
            </a:r>
            <a:endParaRPr lang="en-AU" dirty="0" smtClean="0"/>
          </a:p>
          <a:p>
            <a:pPr>
              <a:lnSpc>
                <a:spcPct val="120000"/>
              </a:lnSpc>
              <a:spcBef>
                <a:spcPts val="600"/>
              </a:spcBef>
            </a:pPr>
            <a:r>
              <a:rPr lang="en-AU" dirty="0" smtClean="0"/>
              <a:t>The </a:t>
            </a:r>
            <a:r>
              <a:rPr lang="en-AU" dirty="0"/>
              <a:t>gap in reading, writing and numeracy is influenced by a range of factors including teacher quality, parental engagement and school attendance</a:t>
            </a:r>
            <a:r>
              <a:rPr lang="en-AU" dirty="0" smtClean="0"/>
              <a:t>.</a:t>
            </a:r>
          </a:p>
          <a:p>
            <a:pPr>
              <a:lnSpc>
                <a:spcPct val="120000"/>
              </a:lnSpc>
              <a:spcBef>
                <a:spcPts val="600"/>
              </a:spcBef>
            </a:pPr>
            <a:r>
              <a:rPr lang="en-AU" dirty="0" smtClean="0"/>
              <a:t>The </a:t>
            </a:r>
            <a:r>
              <a:rPr lang="en-AU" dirty="0"/>
              <a:t>2009 Overcoming Indigenous </a:t>
            </a:r>
            <a:r>
              <a:rPr lang="en-AU" dirty="0" smtClean="0"/>
              <a:t>Disadvantage Report identified </a:t>
            </a:r>
            <a:r>
              <a:rPr lang="en-AU" dirty="0"/>
              <a:t>the following key messages for achievements in literacy and numeracy:</a:t>
            </a:r>
          </a:p>
          <a:p>
            <a:pPr marL="358775" lvl="1" indent="-180000">
              <a:lnSpc>
                <a:spcPct val="120000"/>
              </a:lnSpc>
              <a:spcBef>
                <a:spcPts val="600"/>
              </a:spcBef>
              <a:buFont typeface="Arial" pitchFamily="34" charset="0"/>
              <a:buChar char="•"/>
            </a:pPr>
            <a:r>
              <a:rPr lang="en-AU" dirty="0"/>
              <a:t>The difference in cognitive test scores between Indigenous and non-Indigenous children widens over the life course.</a:t>
            </a:r>
          </a:p>
          <a:p>
            <a:pPr marL="358775" lvl="1" indent="-180000">
              <a:lnSpc>
                <a:spcPct val="120000"/>
              </a:lnSpc>
              <a:spcBef>
                <a:spcPts val="600"/>
              </a:spcBef>
              <a:buFont typeface="Arial" pitchFamily="34" charset="0"/>
              <a:buChar char="•"/>
            </a:pPr>
            <a:r>
              <a:rPr lang="en-AU" dirty="0"/>
              <a:t>Children who do not receive assistance through preschool and primary school are rarely able to catch up.</a:t>
            </a:r>
          </a:p>
          <a:p>
            <a:pPr marL="358775" lvl="1" indent="-180000">
              <a:lnSpc>
                <a:spcPct val="120000"/>
              </a:lnSpc>
              <a:spcBef>
                <a:spcPts val="600"/>
              </a:spcBef>
              <a:buFont typeface="Arial" pitchFamily="34" charset="0"/>
              <a:buChar char="•"/>
            </a:pPr>
            <a:r>
              <a:rPr lang="en-AU" dirty="0"/>
              <a:t>Indigenous students miss around 26 days of school each year compared with </a:t>
            </a:r>
            <a:br>
              <a:rPr lang="en-AU" dirty="0"/>
            </a:br>
            <a:r>
              <a:rPr lang="en-AU" dirty="0"/>
              <a:t>8 days for non-Indigenous students. Indigenous students in remote areas are likely to miss a greater number of days</a:t>
            </a:r>
            <a:r>
              <a:rPr lang="en-AU" dirty="0" smtClean="0"/>
              <a:t>.</a:t>
            </a:r>
          </a:p>
          <a:p>
            <a:pPr marL="0" lvl="1">
              <a:lnSpc>
                <a:spcPct val="120000"/>
              </a:lnSpc>
              <a:spcBef>
                <a:spcPts val="600"/>
              </a:spcBef>
            </a:pPr>
            <a:r>
              <a:rPr lang="en-AU" dirty="0" smtClean="0"/>
              <a:t>The gap in literacy and numeracy widens with remoteness of location. The challenge in closing this gap is balancing the higher need of children in remote communities and the greater population in urban and regional areas.</a:t>
            </a:r>
            <a:endParaRPr lang="en-AU" dirty="0"/>
          </a:p>
          <a:p>
            <a:pPr>
              <a:spcBef>
                <a:spcPts val="1200"/>
              </a:spcBef>
            </a:pPr>
            <a:r>
              <a:rPr lang="en-AU" b="1" dirty="0" smtClean="0"/>
              <a:t>BACKGROUND</a:t>
            </a:r>
          </a:p>
          <a:p>
            <a:pPr>
              <a:lnSpc>
                <a:spcPct val="120000"/>
              </a:lnSpc>
            </a:pPr>
            <a:r>
              <a:rPr lang="en-AU" dirty="0" smtClean="0"/>
              <a:t>National Assessment Program – Literacy and Numeracy (NAPLAN) data show relatively lower levels of participation in the assessments for Indigenous students compared with all students.</a:t>
            </a:r>
          </a:p>
          <a:p>
            <a:pPr marL="0" lvl="1" indent="-180000">
              <a:lnSpc>
                <a:spcPct val="120000"/>
              </a:lnSpc>
              <a:spcBef>
                <a:spcPts val="600"/>
              </a:spcBef>
            </a:pPr>
            <a:r>
              <a:rPr lang="en-AU" dirty="0" smtClean="0"/>
              <a:t>In 2008, participation rates for Year 9 Indigenous students in NAPLAN testing were around 80 per cent compared with over 90 per cent for all students.</a:t>
            </a:r>
          </a:p>
          <a:p>
            <a:pPr marL="0" lvl="1" indent="-180000">
              <a:lnSpc>
                <a:spcPct val="120000"/>
              </a:lnSpc>
              <a:spcBef>
                <a:spcPts val="600"/>
              </a:spcBef>
            </a:pPr>
            <a:r>
              <a:rPr lang="en-AU" dirty="0" smtClean="0"/>
              <a:t>The lower rates of participation from Indigenous students, from absences or withdrawal from testing, especially in remote areas, has the potential to overestimate the actual level of literacy and numeracy achievement.</a:t>
            </a:r>
          </a:p>
          <a:p>
            <a:pPr marL="0" lvl="1" indent="-180000">
              <a:lnSpc>
                <a:spcPct val="120000"/>
              </a:lnSpc>
              <a:spcBef>
                <a:spcPts val="600"/>
              </a:spcBef>
            </a:pPr>
            <a:r>
              <a:rPr lang="en-AU" dirty="0" smtClean="0"/>
              <a:t>Literacy and numeracy achievements are not calculated for students who are absent or withdrawn from testing.</a:t>
            </a:r>
          </a:p>
        </p:txBody>
      </p:sp>
      <p:sp>
        <p:nvSpPr>
          <p:cNvPr id="4" name="Slide Number Placeholder 3"/>
          <p:cNvSpPr>
            <a:spLocks noGrp="1"/>
          </p:cNvSpPr>
          <p:nvPr>
            <p:ph type="sldNum" sz="quarter" idx="10"/>
          </p:nvPr>
        </p:nvSpPr>
        <p:spPr/>
        <p:txBody>
          <a:bodyPr/>
          <a:lstStyle/>
          <a:p>
            <a:fld id="{A7378CB0-5CD3-4C90-BDD0-35A9B140DAC5}" type="slidenum">
              <a:rPr lang="en-AU" smtClean="0"/>
              <a:pPr/>
              <a:t>8</a:t>
            </a:fld>
            <a:endParaRPr lang="en-A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AU" b="1" dirty="0" smtClean="0"/>
              <a:t>SPEAKING NOTES</a:t>
            </a:r>
          </a:p>
          <a:p>
            <a:r>
              <a:rPr lang="en-AU" dirty="0" smtClean="0"/>
              <a:t>There are significant downstream disadvantages associated with low rates of literacy and numeracy: </a:t>
            </a:r>
          </a:p>
          <a:p>
            <a:pPr marL="358775" lvl="1" indent="-180000">
              <a:lnSpc>
                <a:spcPct val="80000"/>
              </a:lnSpc>
              <a:spcBef>
                <a:spcPts val="600"/>
              </a:spcBef>
              <a:buFont typeface="Arial" pitchFamily="34" charset="0"/>
              <a:buChar char="•"/>
            </a:pPr>
            <a:r>
              <a:rPr lang="en-AU" dirty="0" smtClean="0"/>
              <a:t>Low achievement in literacy and numeracy in the early years affects participation rates in secondary and tertiary education.</a:t>
            </a:r>
          </a:p>
          <a:p>
            <a:pPr marL="358775" lvl="1" indent="-180000">
              <a:lnSpc>
                <a:spcPct val="80000"/>
              </a:lnSpc>
              <a:spcBef>
                <a:spcPts val="600"/>
              </a:spcBef>
              <a:buFont typeface="Arial" pitchFamily="34" charset="0"/>
              <a:buChar char="•"/>
            </a:pPr>
            <a:r>
              <a:rPr lang="en-AU" dirty="0" smtClean="0"/>
              <a:t>People with below minimum standards in literacy and numeracy have lower rates of participation in employment.</a:t>
            </a:r>
          </a:p>
          <a:p>
            <a:pPr marL="358775" lvl="1" indent="-180000">
              <a:lnSpc>
                <a:spcPct val="80000"/>
              </a:lnSpc>
              <a:spcBef>
                <a:spcPts val="600"/>
              </a:spcBef>
              <a:buFont typeface="Arial" pitchFamily="34" charset="0"/>
              <a:buChar char="•"/>
            </a:pPr>
            <a:r>
              <a:rPr lang="en-AU" dirty="0" smtClean="0"/>
              <a:t>Low literacy levels presents barriers to improving health outcomes for Indigenous Australians.</a:t>
            </a:r>
          </a:p>
          <a:p>
            <a:pPr>
              <a:spcBef>
                <a:spcPts val="600"/>
              </a:spcBef>
            </a:pPr>
            <a:r>
              <a:rPr lang="en-AU" dirty="0" smtClean="0"/>
              <a:t>One of the initiatives DEEWR is working with States and Territories to implement is the Aboriginal and Torres Strait Islander Education Action Plan. </a:t>
            </a:r>
          </a:p>
          <a:p>
            <a:pPr>
              <a:spcBef>
                <a:spcPts val="600"/>
              </a:spcBef>
            </a:pPr>
            <a:r>
              <a:rPr lang="en-AU" dirty="0" smtClean="0"/>
              <a:t>The Action Plan reinforces the targeted activities of mainstream National Partnership Agreements with its priority areas for action.</a:t>
            </a:r>
          </a:p>
          <a:p>
            <a:pPr>
              <a:spcBef>
                <a:spcPts val="600"/>
              </a:spcBef>
            </a:pPr>
            <a:r>
              <a:rPr lang="en-AU" dirty="0" smtClean="0"/>
              <a:t>The priority areas in the Aboriginal and Torres Strait Islander Education Action Plan are :</a:t>
            </a:r>
          </a:p>
          <a:p>
            <a:pPr marL="358775" lvl="1" indent="-180000">
              <a:lnSpc>
                <a:spcPct val="80000"/>
              </a:lnSpc>
              <a:spcBef>
                <a:spcPts val="600"/>
              </a:spcBef>
              <a:buFont typeface="Arial" pitchFamily="34" charset="0"/>
              <a:buChar char="•"/>
            </a:pPr>
            <a:r>
              <a:rPr lang="en-AU" dirty="0" smtClean="0"/>
              <a:t>School readiness</a:t>
            </a:r>
          </a:p>
          <a:p>
            <a:pPr marL="358775" lvl="1" indent="-180000">
              <a:lnSpc>
                <a:spcPct val="80000"/>
              </a:lnSpc>
              <a:spcBef>
                <a:spcPts val="600"/>
              </a:spcBef>
              <a:buFont typeface="Arial" pitchFamily="34" charset="0"/>
              <a:buChar char="•"/>
            </a:pPr>
            <a:r>
              <a:rPr lang="en-AU" dirty="0" smtClean="0"/>
              <a:t>Engagement and connections</a:t>
            </a:r>
          </a:p>
          <a:p>
            <a:pPr marL="358775" lvl="1" indent="-180000">
              <a:lnSpc>
                <a:spcPct val="80000"/>
              </a:lnSpc>
              <a:spcBef>
                <a:spcPts val="600"/>
              </a:spcBef>
              <a:buFont typeface="Arial" pitchFamily="34" charset="0"/>
              <a:buChar char="•"/>
            </a:pPr>
            <a:r>
              <a:rPr lang="en-AU" dirty="0" smtClean="0"/>
              <a:t>School attendance</a:t>
            </a:r>
          </a:p>
          <a:p>
            <a:pPr marL="358775" lvl="1" indent="-180000">
              <a:lnSpc>
                <a:spcPct val="80000"/>
              </a:lnSpc>
              <a:spcBef>
                <a:spcPts val="600"/>
              </a:spcBef>
              <a:buFont typeface="Arial" pitchFamily="34" charset="0"/>
              <a:buChar char="•"/>
            </a:pPr>
            <a:r>
              <a:rPr lang="en-AU" dirty="0" smtClean="0"/>
              <a:t>Literacy and numeracy</a:t>
            </a:r>
          </a:p>
          <a:p>
            <a:pPr marL="358775" lvl="1" indent="-180000">
              <a:lnSpc>
                <a:spcPct val="80000"/>
              </a:lnSpc>
              <a:spcBef>
                <a:spcPts val="600"/>
              </a:spcBef>
              <a:buFont typeface="Arial" pitchFamily="34" charset="0"/>
              <a:buChar char="•"/>
            </a:pPr>
            <a:r>
              <a:rPr lang="en-AU" dirty="0" smtClean="0"/>
              <a:t>Leadership</a:t>
            </a:r>
          </a:p>
          <a:p>
            <a:pPr marL="358775" lvl="1" indent="-180000">
              <a:lnSpc>
                <a:spcPct val="80000"/>
              </a:lnSpc>
              <a:spcBef>
                <a:spcPts val="600"/>
              </a:spcBef>
              <a:buFont typeface="Arial" pitchFamily="34" charset="0"/>
              <a:buChar char="•"/>
            </a:pPr>
            <a:r>
              <a:rPr lang="en-AU" dirty="0" smtClean="0"/>
              <a:t>Quality teaching and workforce development</a:t>
            </a:r>
          </a:p>
          <a:p>
            <a:pPr marL="358775" lvl="1" indent="-180000">
              <a:lnSpc>
                <a:spcPct val="80000"/>
              </a:lnSpc>
              <a:spcBef>
                <a:spcPts val="600"/>
              </a:spcBef>
              <a:buFont typeface="Arial" pitchFamily="34" charset="0"/>
              <a:buChar char="•"/>
            </a:pPr>
            <a:r>
              <a:rPr lang="en-AU" dirty="0" smtClean="0"/>
              <a:t>Pathways to post-school options</a:t>
            </a:r>
          </a:p>
          <a:p>
            <a:pPr>
              <a:spcBef>
                <a:spcPts val="600"/>
              </a:spcBef>
            </a:pPr>
            <a:r>
              <a:rPr lang="en-AU" dirty="0" smtClean="0"/>
              <a:t>Implementation of the Action Plan with its focus on these priorities will help improve education outcomes for Indigenous Australians and their social circumstances later in life.</a:t>
            </a:r>
          </a:p>
        </p:txBody>
      </p:sp>
      <p:sp>
        <p:nvSpPr>
          <p:cNvPr id="4" name="Slide Number Placeholder 3"/>
          <p:cNvSpPr>
            <a:spLocks noGrp="1"/>
          </p:cNvSpPr>
          <p:nvPr>
            <p:ph type="sldNum" sz="quarter" idx="10"/>
          </p:nvPr>
        </p:nvSpPr>
        <p:spPr/>
        <p:txBody>
          <a:bodyPr/>
          <a:lstStyle/>
          <a:p>
            <a:fld id="{A7378CB0-5CD3-4C90-BDD0-35A9B140DAC5}" type="slidenum">
              <a:rPr lang="en-AU" smtClean="0"/>
              <a:pPr/>
              <a:t>9</a:t>
            </a:fld>
            <a:endParaRPr lang="en-A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AU" b="1" dirty="0" smtClean="0"/>
              <a:t>SPEAKING NOTES</a:t>
            </a:r>
          </a:p>
          <a:p>
            <a:r>
              <a:rPr lang="en-AU" dirty="0" smtClean="0"/>
              <a:t>To achieve the Year 12 attainment target, 69 per cent of Indigenous 20</a:t>
            </a:r>
            <a:r>
              <a:rPr lang="en-AU" dirty="0" smtClean="0">
                <a:latin typeface="Calibri"/>
                <a:cs typeface="Calibri"/>
              </a:rPr>
              <a:t>–</a:t>
            </a:r>
            <a:r>
              <a:rPr lang="en-AU" dirty="0" smtClean="0"/>
              <a:t>24 year olds will need to obtain Year 12 or an equivalent qualification (at or above Certificate II) by 2020.</a:t>
            </a:r>
          </a:p>
          <a:p>
            <a:pPr marL="625475" lvl="1" indent="-168275">
              <a:buFont typeface="Courier New" pitchFamily="49" charset="0"/>
              <a:buChar char="o"/>
            </a:pPr>
            <a:r>
              <a:rPr lang="en-AU" dirty="0" smtClean="0"/>
              <a:t>If there was no improvement in Indigenous attainment rates, we estimate the gap would increase from 36.4 percentage points in 2006 to 43.3 percentage points in 2020.</a:t>
            </a:r>
          </a:p>
          <a:p>
            <a:pPr marL="625475" lvl="1" indent="-168275">
              <a:buFont typeface="Courier New" pitchFamily="49" charset="0"/>
              <a:buChar char="o"/>
            </a:pPr>
            <a:r>
              <a:rPr lang="en-AU" dirty="0" smtClean="0"/>
              <a:t>Halving the gap by 2020, would still mean a gap of 21.6 percentage points in attainment rates between Indigenous and non-Indigenous young people.</a:t>
            </a:r>
          </a:p>
          <a:p>
            <a:pPr>
              <a:spcBef>
                <a:spcPts val="600"/>
              </a:spcBef>
            </a:pPr>
            <a:r>
              <a:rPr lang="en-AU" dirty="0" smtClean="0"/>
              <a:t>Based on current trends, achieving the 2020 target will require around 17,000 additional 20–24 year old Indigenous Australians to attain Year 12 or equivalent.  </a:t>
            </a:r>
          </a:p>
          <a:p>
            <a:pPr>
              <a:spcBef>
                <a:spcPts val="600"/>
              </a:spcBef>
            </a:pPr>
            <a:r>
              <a:rPr lang="en-AU" dirty="0" smtClean="0"/>
              <a:t>Employment outcomes are better for workforce age Indigenous Australians who have Year 12 or equivalent attainment:</a:t>
            </a:r>
          </a:p>
          <a:p>
            <a:pPr marL="358775" lvl="1" indent="-180000">
              <a:lnSpc>
                <a:spcPct val="80000"/>
              </a:lnSpc>
              <a:spcBef>
                <a:spcPts val="600"/>
              </a:spcBef>
              <a:buFont typeface="Arial" pitchFamily="34" charset="0"/>
              <a:buChar char="•"/>
            </a:pPr>
            <a:r>
              <a:rPr lang="en-AU" dirty="0" smtClean="0"/>
              <a:t>The proportion of the Indigenous population in employment is higher for those persons with Year 12 or equivalent (72.3 per cent versus 41.9 per cent).</a:t>
            </a:r>
          </a:p>
          <a:p>
            <a:pPr marL="358775" lvl="1" indent="-180000">
              <a:lnSpc>
                <a:spcPct val="80000"/>
              </a:lnSpc>
              <a:spcBef>
                <a:spcPts val="600"/>
              </a:spcBef>
              <a:buFont typeface="Arial" pitchFamily="34" charset="0"/>
              <a:buChar char="•"/>
            </a:pPr>
            <a:r>
              <a:rPr lang="en-AU" dirty="0" smtClean="0"/>
              <a:t>The Indigenous unemployment rate is lower for those persons with Year 12 or equivalent (11 per cent versus 22.1 per cent).</a:t>
            </a:r>
          </a:p>
          <a:p>
            <a:pPr marL="358775" lvl="1" indent="-180000">
              <a:lnSpc>
                <a:spcPct val="80000"/>
              </a:lnSpc>
              <a:spcBef>
                <a:spcPts val="600"/>
              </a:spcBef>
              <a:buFont typeface="Arial" pitchFamily="34" charset="0"/>
              <a:buChar char="•"/>
            </a:pPr>
            <a:r>
              <a:rPr lang="en-AU" dirty="0" smtClean="0"/>
              <a:t>The Indigenous labour force participation rate is higher for those persons with Year 12 or equivalent (81.3 per cent versus 53.8 per cent).</a:t>
            </a:r>
          </a:p>
          <a:p>
            <a:pPr marL="0" lvl="1">
              <a:lnSpc>
                <a:spcPct val="80000"/>
              </a:lnSpc>
              <a:spcBef>
                <a:spcPts val="1200"/>
              </a:spcBef>
            </a:pPr>
            <a:r>
              <a:rPr lang="en-AU" b="1" dirty="0" smtClean="0"/>
              <a:t>DESCRIPTION OF CHART</a:t>
            </a:r>
          </a:p>
          <a:p>
            <a:pPr marL="358775" lvl="1" indent="-180000">
              <a:lnSpc>
                <a:spcPct val="90000"/>
              </a:lnSpc>
              <a:spcBef>
                <a:spcPts val="600"/>
              </a:spcBef>
              <a:buFont typeface="Arial" pitchFamily="34" charset="0"/>
              <a:buChar char="•"/>
            </a:pPr>
            <a:r>
              <a:rPr lang="en-AU" dirty="0" smtClean="0"/>
              <a:t>The chart on screen shows the changes in the proportion of Indigenous young people with Year 12 or equivalent attainment needed to achieve the target.</a:t>
            </a:r>
          </a:p>
          <a:p>
            <a:pPr marL="358775" lvl="1" indent="-180000">
              <a:lnSpc>
                <a:spcPct val="90000"/>
              </a:lnSpc>
              <a:spcBef>
                <a:spcPts val="600"/>
              </a:spcBef>
              <a:buFont typeface="Arial" pitchFamily="34" charset="0"/>
              <a:buChar char="•"/>
            </a:pPr>
            <a:r>
              <a:rPr lang="en-AU" dirty="0" smtClean="0"/>
              <a:t>In 2006, there were 47.4 per cent of Indigenous young people with Year 12 or equivalent attainment.</a:t>
            </a:r>
          </a:p>
          <a:p>
            <a:pPr marL="358775" lvl="1" indent="-180000">
              <a:lnSpc>
                <a:spcPct val="90000"/>
              </a:lnSpc>
              <a:spcBef>
                <a:spcPts val="600"/>
              </a:spcBef>
              <a:buFont typeface="Arial" pitchFamily="34" charset="0"/>
              <a:buChar char="•"/>
            </a:pPr>
            <a:r>
              <a:rPr lang="en-AU" dirty="0" smtClean="0"/>
              <a:t>We estimate that in 2020 there will be 90.7 per cent of non-Indigenous young people with this level of educational achievement. This will represent an increase of 6.9 percentage points on 2006 achievements (83.8 per cent).</a:t>
            </a:r>
          </a:p>
          <a:p>
            <a:pPr marL="358775" lvl="1" indent="-180000">
              <a:lnSpc>
                <a:spcPct val="90000"/>
              </a:lnSpc>
              <a:spcBef>
                <a:spcPts val="600"/>
              </a:spcBef>
              <a:buFont typeface="Arial" pitchFamily="34" charset="0"/>
              <a:buChar char="•"/>
            </a:pPr>
            <a:r>
              <a:rPr lang="en-AU" dirty="0" smtClean="0"/>
              <a:t>If there is no improvement in Year 12 or equivalent attainment rates for Indigenous young people, the gap will increase from 36.4 percentage points in 2006, to 43.3 percentage points in 2020. </a:t>
            </a:r>
          </a:p>
          <a:p>
            <a:pPr marL="358775" lvl="1" indent="-180000">
              <a:lnSpc>
                <a:spcPct val="90000"/>
              </a:lnSpc>
              <a:spcBef>
                <a:spcPts val="600"/>
              </a:spcBef>
              <a:buFont typeface="Arial" pitchFamily="34" charset="0"/>
              <a:buChar char="•"/>
            </a:pPr>
            <a:r>
              <a:rPr lang="en-AU" dirty="0" smtClean="0"/>
              <a:t>To halve this gap, the proportion of Indigenous young people with Year 12 or equivalent attainment will need to increase by 21.6 percentage points (half of 43.3 percentage points) to 69.0 percent. This means that in 2020, an estimated 32,000 Indigenous young people will need to have Year 12 or equivalent attainment, more than double the number with that accomplishment in 2006.</a:t>
            </a:r>
          </a:p>
          <a:p>
            <a:pPr marL="358775" lvl="1" indent="-180000">
              <a:lnSpc>
                <a:spcPct val="90000"/>
              </a:lnSpc>
              <a:spcBef>
                <a:spcPts val="600"/>
              </a:spcBef>
              <a:buFont typeface="Arial" pitchFamily="34" charset="0"/>
              <a:buChar char="•"/>
            </a:pPr>
            <a:r>
              <a:rPr lang="en-AU" dirty="0" smtClean="0"/>
              <a:t>Although reaching the target will be a substantial achievement, there will still be great disparity in educational outcomes for Indigenous young people.</a:t>
            </a:r>
          </a:p>
        </p:txBody>
      </p:sp>
      <p:sp>
        <p:nvSpPr>
          <p:cNvPr id="4" name="Slide Number Placeholder 3"/>
          <p:cNvSpPr>
            <a:spLocks noGrp="1"/>
          </p:cNvSpPr>
          <p:nvPr>
            <p:ph type="sldNum" sz="quarter" idx="10"/>
          </p:nvPr>
        </p:nvSpPr>
        <p:spPr/>
        <p:txBody>
          <a:bodyPr/>
          <a:lstStyle/>
          <a:p>
            <a:fld id="{A7378CB0-5CD3-4C90-BDD0-35A9B140DAC5}" type="slidenum">
              <a:rPr lang="en-AU" smtClean="0"/>
              <a:pPr/>
              <a:t>10</a:t>
            </a:fld>
            <a:endParaRPr lang="en-A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b="1" dirty="0" smtClean="0"/>
              <a:t>SPEAKING NOTES</a:t>
            </a:r>
          </a:p>
          <a:p>
            <a:r>
              <a:rPr lang="en-AU" dirty="0" smtClean="0"/>
              <a:t>Improving Year 12 and equivalent attainment rates is especially challenging in remote and regional Australia. </a:t>
            </a:r>
          </a:p>
          <a:p>
            <a:pPr>
              <a:spcBef>
                <a:spcPts val="600"/>
              </a:spcBef>
            </a:pPr>
            <a:r>
              <a:rPr lang="en-AU" dirty="0" smtClean="0"/>
              <a:t>Australian Bureau of Statistics, 2008 National Aboriginal and Torres Strait Islander Social Survey data show that Year 12 and equivalent attainment rates for Indigenous 20-24 year olds were:</a:t>
            </a:r>
          </a:p>
          <a:p>
            <a:pPr marL="358775" lvl="1" indent="-180000">
              <a:lnSpc>
                <a:spcPct val="80000"/>
              </a:lnSpc>
              <a:spcBef>
                <a:spcPts val="600"/>
              </a:spcBef>
              <a:buFont typeface="Arial" pitchFamily="34" charset="0"/>
              <a:buChar char="•"/>
            </a:pPr>
            <a:r>
              <a:rPr lang="en-AU" dirty="0" smtClean="0"/>
              <a:t>27.6 per cent in remote Australia</a:t>
            </a:r>
          </a:p>
          <a:p>
            <a:pPr marL="358775" lvl="1" indent="-180000">
              <a:lnSpc>
                <a:spcPct val="80000"/>
              </a:lnSpc>
              <a:spcBef>
                <a:spcPts val="600"/>
              </a:spcBef>
              <a:buFont typeface="Arial" pitchFamily="34" charset="0"/>
              <a:buChar char="•"/>
            </a:pPr>
            <a:r>
              <a:rPr lang="en-AU" dirty="0" smtClean="0"/>
              <a:t>48.9 per cent in regional Australia</a:t>
            </a:r>
          </a:p>
          <a:p>
            <a:pPr marL="358775" lvl="1" indent="-180000">
              <a:lnSpc>
                <a:spcPct val="80000"/>
              </a:lnSpc>
              <a:spcBef>
                <a:spcPts val="600"/>
              </a:spcBef>
              <a:buFont typeface="Arial" pitchFamily="34" charset="0"/>
              <a:buChar char="•"/>
            </a:pPr>
            <a:r>
              <a:rPr lang="en-AU" dirty="0" smtClean="0"/>
              <a:t>55.8 per cent in Australia’s major cities</a:t>
            </a:r>
          </a:p>
          <a:p>
            <a:pPr>
              <a:spcBef>
                <a:spcPts val="600"/>
              </a:spcBef>
            </a:pPr>
            <a:r>
              <a:rPr lang="en-AU" dirty="0" smtClean="0"/>
              <a:t>DEEWR’s programs such as Youth Connections help young people to stay at school, return to school or take up training to achieve Year 12 or equivalent.</a:t>
            </a:r>
          </a:p>
          <a:p>
            <a:pPr lvl="0">
              <a:spcBef>
                <a:spcPts val="600"/>
              </a:spcBef>
            </a:pPr>
            <a:r>
              <a:rPr lang="en-AU" dirty="0" smtClean="0"/>
              <a:t>In 2010, more than 3,500 Indigenous young people at risk of leaving school were assisted under the program.</a:t>
            </a:r>
          </a:p>
          <a:p>
            <a:pPr>
              <a:spcBef>
                <a:spcPts val="600"/>
              </a:spcBef>
            </a:pPr>
            <a:endParaRPr lang="en-AU" dirty="0"/>
          </a:p>
        </p:txBody>
      </p:sp>
      <p:sp>
        <p:nvSpPr>
          <p:cNvPr id="4" name="Slide Number Placeholder 3"/>
          <p:cNvSpPr>
            <a:spLocks noGrp="1"/>
          </p:cNvSpPr>
          <p:nvPr>
            <p:ph type="sldNum" sz="quarter" idx="10"/>
          </p:nvPr>
        </p:nvSpPr>
        <p:spPr/>
        <p:txBody>
          <a:bodyPr/>
          <a:lstStyle/>
          <a:p>
            <a:fld id="{A7378CB0-5CD3-4C90-BDD0-35A9B140DAC5}" type="slidenum">
              <a:rPr lang="en-AU" smtClean="0"/>
              <a:pPr/>
              <a:t>11</a:t>
            </a:fld>
            <a:endParaRPr lang="en-A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789733"/>
          </a:xfrm>
        </p:spPr>
        <p:txBody>
          <a:bodyPr>
            <a:normAutofit fontScale="47500" lnSpcReduction="20000"/>
          </a:bodyPr>
          <a:lstStyle/>
          <a:p>
            <a:pPr>
              <a:lnSpc>
                <a:spcPct val="120000"/>
              </a:lnSpc>
            </a:pPr>
            <a:r>
              <a:rPr lang="en-AU" b="1" dirty="0" smtClean="0"/>
              <a:t>SPEAKING NOTES</a:t>
            </a:r>
          </a:p>
          <a:p>
            <a:pPr>
              <a:lnSpc>
                <a:spcPct val="120000"/>
              </a:lnSpc>
              <a:spcBef>
                <a:spcPts val="600"/>
              </a:spcBef>
            </a:pPr>
            <a:r>
              <a:rPr lang="en-AU" dirty="0" smtClean="0"/>
              <a:t>The employment outcomes target is definitely</a:t>
            </a:r>
            <a:r>
              <a:rPr lang="en-AU" baseline="0" dirty="0" smtClean="0"/>
              <a:t> a</a:t>
            </a:r>
            <a:r>
              <a:rPr lang="en-AU" dirty="0" smtClean="0"/>
              <a:t> challenge for us.</a:t>
            </a:r>
          </a:p>
          <a:p>
            <a:pPr>
              <a:lnSpc>
                <a:spcPct val="120000"/>
              </a:lnSpc>
              <a:spcBef>
                <a:spcPts val="600"/>
              </a:spcBef>
            </a:pPr>
            <a:r>
              <a:rPr lang="en-AU" dirty="0" smtClean="0"/>
              <a:t>Achieving this target is difficult because increasing the proportion of workforce-age Indigenous Australians in employment from 53.8 per cent to 66.8 per cent, requires:</a:t>
            </a:r>
          </a:p>
          <a:p>
            <a:pPr marL="358775" lvl="1" indent="-180000">
              <a:lnSpc>
                <a:spcPct val="120000"/>
              </a:lnSpc>
              <a:spcBef>
                <a:spcPts val="600"/>
              </a:spcBef>
              <a:buFont typeface="Arial" pitchFamily="34" charset="0"/>
              <a:buChar char="•"/>
            </a:pPr>
            <a:r>
              <a:rPr lang="en-AU" dirty="0" smtClean="0"/>
              <a:t>Increased participation in the labour force.</a:t>
            </a:r>
          </a:p>
          <a:p>
            <a:pPr marL="358775" lvl="1" indent="-180000">
              <a:lnSpc>
                <a:spcPct val="120000"/>
              </a:lnSpc>
              <a:spcBef>
                <a:spcPts val="600"/>
              </a:spcBef>
              <a:buFont typeface="Arial" pitchFamily="34" charset="0"/>
              <a:buChar char="•"/>
            </a:pPr>
            <a:r>
              <a:rPr lang="en-AU" dirty="0" smtClean="0"/>
              <a:t>A reduction in unemployment. </a:t>
            </a:r>
          </a:p>
          <a:p>
            <a:pPr marL="0" lvl="1">
              <a:lnSpc>
                <a:spcPct val="120000"/>
              </a:lnSpc>
              <a:spcBef>
                <a:spcPts val="600"/>
              </a:spcBef>
            </a:pPr>
            <a:r>
              <a:rPr lang="en-AU" dirty="0" smtClean="0"/>
              <a:t>To achieve the target the estimated number of workforce-age Indigenous Australians in employment will need to grow by 100,000 by 2018. </a:t>
            </a:r>
          </a:p>
          <a:p>
            <a:pPr lvl="0">
              <a:lnSpc>
                <a:spcPct val="120000"/>
              </a:lnSpc>
              <a:spcBef>
                <a:spcPts val="600"/>
              </a:spcBef>
            </a:pPr>
            <a:r>
              <a:rPr lang="en-AU" dirty="0" smtClean="0"/>
              <a:t>Australian Bureau of Statistics 2008 National Aboriginal and Torres Strait Islander Survey data show that there were 33,000 Indigenous Australians unemployed, and over 100,000 who were not participating in the labour force.</a:t>
            </a:r>
          </a:p>
          <a:p>
            <a:pPr>
              <a:lnSpc>
                <a:spcPct val="120000"/>
              </a:lnSpc>
              <a:spcBef>
                <a:spcPts val="600"/>
              </a:spcBef>
            </a:pPr>
            <a:r>
              <a:rPr lang="en-AU" dirty="0" smtClean="0"/>
              <a:t>The estimated level of Indigenous unemployment may understate the number unemployed due to discouraged worker effects.</a:t>
            </a:r>
          </a:p>
          <a:p>
            <a:pPr>
              <a:lnSpc>
                <a:spcPct val="120000"/>
              </a:lnSpc>
              <a:spcBef>
                <a:spcPts val="600"/>
              </a:spcBef>
            </a:pPr>
            <a:r>
              <a:rPr lang="en-AU" dirty="0" smtClean="0"/>
              <a:t>The Indigenous population is relatively young compared with the non-Indigenous population. Around 139,000 young Indigenous Australians will enter the workforce-age cohort in the ten years to 2018.</a:t>
            </a:r>
          </a:p>
          <a:p>
            <a:pPr lvl="0">
              <a:lnSpc>
                <a:spcPct val="120000"/>
              </a:lnSpc>
              <a:spcBef>
                <a:spcPts val="600"/>
              </a:spcBef>
            </a:pPr>
            <a:r>
              <a:rPr lang="en-AU" dirty="0" smtClean="0"/>
              <a:t>Successfully transitioning these young people from school to work will be crucial to providing them with a pathway to economic independence and improved health outcomes.</a:t>
            </a:r>
          </a:p>
          <a:p>
            <a:pPr lvl="0">
              <a:lnSpc>
                <a:spcPct val="120000"/>
              </a:lnSpc>
              <a:spcBef>
                <a:spcPts val="600"/>
              </a:spcBef>
            </a:pPr>
            <a:r>
              <a:rPr lang="en-AU" dirty="0" smtClean="0"/>
              <a:t>In 2008, the unemployment rate for Indigenous young people (15-24 years) was 25.4 per cent, compared with 8.9 per cent for non-Indigenous young people.</a:t>
            </a:r>
          </a:p>
          <a:p>
            <a:pPr>
              <a:lnSpc>
                <a:spcPct val="120000"/>
              </a:lnSpc>
              <a:spcBef>
                <a:spcPts val="1200"/>
              </a:spcBef>
            </a:pPr>
            <a:r>
              <a:rPr lang="en-AU" b="1" dirty="0" smtClean="0"/>
              <a:t>BACKGROUND</a:t>
            </a:r>
          </a:p>
          <a:p>
            <a:pPr>
              <a:lnSpc>
                <a:spcPct val="120000"/>
              </a:lnSpc>
              <a:spcBef>
                <a:spcPts val="600"/>
              </a:spcBef>
            </a:pPr>
            <a:r>
              <a:rPr lang="en-AU" dirty="0" smtClean="0"/>
              <a:t>An employment outcome is when an eligible participant remains each fortnight in employment or unsubsidised self-employment for 13 or 26 weeks.</a:t>
            </a:r>
          </a:p>
          <a:p>
            <a:pPr>
              <a:lnSpc>
                <a:spcPct val="120000"/>
              </a:lnSpc>
              <a:spcBef>
                <a:spcPts val="600"/>
              </a:spcBef>
            </a:pPr>
            <a:r>
              <a:rPr lang="en-AU" dirty="0" smtClean="0"/>
              <a:t>The Australian Bureau of Statistics defines ‘unemployed’ as anyone over the age of 15 years who was not employed during the reference week and actively looked for full or part time work or was waiting to start a new job within four weeks and could have started in the reference week if the job had been available then.</a:t>
            </a:r>
          </a:p>
          <a:p>
            <a:pPr>
              <a:lnSpc>
                <a:spcPct val="120000"/>
              </a:lnSpc>
              <a:spcBef>
                <a:spcPts val="600"/>
              </a:spcBef>
            </a:pPr>
            <a:r>
              <a:rPr lang="en-AU" dirty="0" smtClean="0"/>
              <a:t>The 2009 Overcoming Indigenous Disadvantage notes several reasons why persons of workforce-age may not be participating in the labour force:</a:t>
            </a:r>
          </a:p>
          <a:p>
            <a:pPr marL="358775" lvl="1" indent="-180000">
              <a:lnSpc>
                <a:spcPct val="120000"/>
              </a:lnSpc>
              <a:spcBef>
                <a:spcPts val="600"/>
              </a:spcBef>
              <a:buFont typeface="Arial" pitchFamily="34" charset="0"/>
              <a:buChar char="•"/>
            </a:pPr>
            <a:r>
              <a:rPr lang="en-AU" dirty="0" smtClean="0"/>
              <a:t>In education or training</a:t>
            </a:r>
          </a:p>
          <a:p>
            <a:pPr marL="358775" lvl="1" indent="-180000">
              <a:lnSpc>
                <a:spcPct val="120000"/>
              </a:lnSpc>
              <a:spcBef>
                <a:spcPts val="600"/>
              </a:spcBef>
              <a:buFont typeface="Arial" pitchFamily="34" charset="0"/>
              <a:buChar char="•"/>
            </a:pPr>
            <a:r>
              <a:rPr lang="en-AU" dirty="0" smtClean="0"/>
              <a:t>Retired</a:t>
            </a:r>
          </a:p>
          <a:p>
            <a:pPr marL="358775" lvl="1" indent="-180000">
              <a:lnSpc>
                <a:spcPct val="120000"/>
              </a:lnSpc>
              <a:spcBef>
                <a:spcPts val="600"/>
              </a:spcBef>
              <a:buFont typeface="Arial" pitchFamily="34" charset="0"/>
              <a:buChar char="•"/>
            </a:pPr>
            <a:r>
              <a:rPr lang="en-AU" dirty="0" smtClean="0"/>
              <a:t>Caring for family members</a:t>
            </a:r>
          </a:p>
          <a:p>
            <a:pPr marL="358775" lvl="1" indent="-180000">
              <a:lnSpc>
                <a:spcPct val="120000"/>
              </a:lnSpc>
              <a:spcBef>
                <a:spcPts val="600"/>
              </a:spcBef>
              <a:buFont typeface="Arial" pitchFamily="34" charset="0"/>
              <a:buChar char="•"/>
            </a:pPr>
            <a:r>
              <a:rPr lang="en-AU" dirty="0" smtClean="0"/>
              <a:t>Has a disability</a:t>
            </a:r>
          </a:p>
          <a:p>
            <a:pPr marL="358775" lvl="1" indent="-180000">
              <a:lnSpc>
                <a:spcPct val="120000"/>
              </a:lnSpc>
              <a:spcBef>
                <a:spcPts val="600"/>
              </a:spcBef>
              <a:buFont typeface="Arial" pitchFamily="34" charset="0"/>
              <a:buChar char="•"/>
            </a:pPr>
            <a:r>
              <a:rPr lang="en-AU" dirty="0" smtClean="0"/>
              <a:t>Poor health</a:t>
            </a:r>
          </a:p>
          <a:p>
            <a:pPr marL="358775" lvl="1" indent="-180000">
              <a:lnSpc>
                <a:spcPct val="120000"/>
              </a:lnSpc>
              <a:spcBef>
                <a:spcPts val="600"/>
              </a:spcBef>
              <a:buFont typeface="Arial" pitchFamily="34" charset="0"/>
              <a:buChar char="•"/>
            </a:pPr>
            <a:r>
              <a:rPr lang="en-AU" dirty="0" smtClean="0"/>
              <a:t>Other sources of income</a:t>
            </a:r>
          </a:p>
          <a:p>
            <a:pPr marL="358775" lvl="1" indent="-180000">
              <a:lnSpc>
                <a:spcPct val="120000"/>
              </a:lnSpc>
              <a:spcBef>
                <a:spcPts val="600"/>
              </a:spcBef>
              <a:buFont typeface="Arial" pitchFamily="34" charset="0"/>
              <a:buChar char="•"/>
            </a:pPr>
            <a:r>
              <a:rPr lang="en-AU" dirty="0" smtClean="0"/>
              <a:t>Discouraged from looking for work</a:t>
            </a:r>
          </a:p>
        </p:txBody>
      </p:sp>
      <p:sp>
        <p:nvSpPr>
          <p:cNvPr id="4" name="Slide Number Placeholder 3"/>
          <p:cNvSpPr>
            <a:spLocks noGrp="1"/>
          </p:cNvSpPr>
          <p:nvPr>
            <p:ph type="sldNum" sz="quarter" idx="10"/>
          </p:nvPr>
        </p:nvSpPr>
        <p:spPr/>
        <p:txBody>
          <a:bodyPr/>
          <a:lstStyle/>
          <a:p>
            <a:fld id="{A7378CB0-5CD3-4C90-BDD0-35A9B140DAC5}" type="slidenum">
              <a:rPr lang="en-AU" smtClean="0"/>
              <a:pPr/>
              <a:t>12</a:t>
            </a:fld>
            <a:endParaRPr lang="en-AU"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AU" b="1" dirty="0" smtClean="0"/>
              <a:t>SPEAKING NOTES</a:t>
            </a:r>
          </a:p>
          <a:p>
            <a:pPr>
              <a:spcBef>
                <a:spcPts val="600"/>
              </a:spcBef>
            </a:pPr>
            <a:r>
              <a:rPr lang="en-AU" dirty="0" smtClean="0"/>
              <a:t>The key levers available to us to halve the gap in employment outcomes are:</a:t>
            </a:r>
          </a:p>
          <a:p>
            <a:pPr marL="358775" lvl="1" indent="-180000">
              <a:spcBef>
                <a:spcPts val="600"/>
              </a:spcBef>
              <a:buFont typeface="Arial" pitchFamily="34" charset="0"/>
              <a:buChar char="•"/>
            </a:pPr>
            <a:r>
              <a:rPr lang="en-AU" dirty="0" smtClean="0"/>
              <a:t>Training and employment services to build the skills of young people and other jobseekers.</a:t>
            </a:r>
          </a:p>
          <a:p>
            <a:pPr marL="358775" lvl="1" indent="-180000">
              <a:spcBef>
                <a:spcPts val="600"/>
              </a:spcBef>
              <a:buFont typeface="Arial" pitchFamily="34" charset="0"/>
              <a:buChar char="•"/>
            </a:pPr>
            <a:r>
              <a:rPr lang="en-AU" dirty="0" smtClean="0"/>
              <a:t>Promoting labour force participation through welfare activation policies.</a:t>
            </a:r>
          </a:p>
          <a:p>
            <a:pPr marL="358775" lvl="1" indent="-180000">
              <a:spcBef>
                <a:spcPts val="600"/>
              </a:spcBef>
              <a:buFont typeface="Arial" pitchFamily="34" charset="0"/>
              <a:buChar char="•"/>
            </a:pPr>
            <a:r>
              <a:rPr lang="en-AU" dirty="0" smtClean="0"/>
              <a:t>Engaging employers (including through procurement levers) to increase demand for Indigenous employees.</a:t>
            </a:r>
          </a:p>
          <a:p>
            <a:pPr marL="358775" lvl="1" indent="-180000">
              <a:spcBef>
                <a:spcPts val="600"/>
              </a:spcBef>
              <a:buFont typeface="Arial" pitchFamily="34" charset="0"/>
              <a:buChar char="•"/>
            </a:pPr>
            <a:r>
              <a:rPr lang="en-AU" dirty="0" smtClean="0"/>
              <a:t>Connecting supply and demand in the labour market.</a:t>
            </a:r>
          </a:p>
          <a:p>
            <a:pPr marL="0" lvl="1">
              <a:spcBef>
                <a:spcPts val="600"/>
              </a:spcBef>
            </a:pPr>
            <a:r>
              <a:rPr lang="en-AU" dirty="0" smtClean="0"/>
              <a:t>Under the National Partnership Agreement on Indigenous Economic Participation, the Government is providing $228.9 million over five years from 2008</a:t>
            </a:r>
            <a:r>
              <a:rPr lang="en-AU" dirty="0" smtClean="0">
                <a:latin typeface="Calibri"/>
                <a:cs typeface="Calibri"/>
              </a:rPr>
              <a:t>–</a:t>
            </a:r>
            <a:r>
              <a:rPr lang="en-AU" dirty="0" smtClean="0"/>
              <a:t>09 to 2012</a:t>
            </a:r>
            <a:r>
              <a:rPr lang="en-AU" dirty="0" smtClean="0">
                <a:latin typeface="Calibri"/>
                <a:cs typeface="Calibri"/>
              </a:rPr>
              <a:t>–</a:t>
            </a:r>
            <a:r>
              <a:rPr lang="en-AU" dirty="0" smtClean="0"/>
              <a:t>13 to create real jobs in Indigenous communities in government service delivery, along with additional measures to help Indigenous people get jobs and generate business income.</a:t>
            </a:r>
          </a:p>
          <a:p>
            <a:pPr marL="0" lvl="1">
              <a:spcBef>
                <a:spcPts val="600"/>
              </a:spcBef>
            </a:pPr>
            <a:r>
              <a:rPr lang="en-AU" dirty="0" smtClean="0"/>
              <a:t>In the 2011</a:t>
            </a:r>
            <a:r>
              <a:rPr lang="en-AU" dirty="0" smtClean="0">
                <a:latin typeface="Calibri"/>
                <a:cs typeface="Calibri"/>
              </a:rPr>
              <a:t>–12 Budget, </a:t>
            </a:r>
            <a:r>
              <a:rPr lang="en-US" dirty="0" smtClean="0"/>
              <a:t>$6.1 million is being provided to Jobs Services Australia to pilot culturally appropriate mentoring supports for Indigenous job seekers when they commence work.</a:t>
            </a:r>
          </a:p>
          <a:p>
            <a:pPr marL="0" lvl="1">
              <a:spcBef>
                <a:spcPts val="600"/>
              </a:spcBef>
            </a:pPr>
            <a:r>
              <a:rPr lang="en-US" dirty="0" smtClean="0"/>
              <a:t>A further $1 million will allow greater flexibility for employment service providers in remote areas to work better with job seekers, many of whom are Indigenous, to secure sustainable jobs and meet employers’ needs.</a:t>
            </a:r>
          </a:p>
          <a:p>
            <a:pPr marL="0" lvl="1">
              <a:spcBef>
                <a:spcPts val="600"/>
              </a:spcBef>
            </a:pPr>
            <a:endParaRPr lang="en-AU" dirty="0" smtClean="0"/>
          </a:p>
          <a:p>
            <a:pPr marL="0" lvl="1">
              <a:spcBef>
                <a:spcPts val="1200"/>
              </a:spcBef>
            </a:pPr>
            <a:r>
              <a:rPr lang="en-AU" b="1" dirty="0" smtClean="0"/>
              <a:t>BACKGROUND</a:t>
            </a:r>
          </a:p>
          <a:p>
            <a:pPr>
              <a:spcBef>
                <a:spcPts val="600"/>
              </a:spcBef>
            </a:pPr>
            <a:r>
              <a:rPr lang="en-AU" dirty="0" smtClean="0"/>
              <a:t>The Indigenous Opportunities Policy strengthens the Government’s procurement policies to maximise Indigenous employment and business opportunities, and will be fully operational from 1 July 2011. It will be applied to contracts over $5 million, with tenderers for Australian Government contracts required to implement plans to provide training and employment for local Indigenous Australians and to use Indigenous businesses.</a:t>
            </a:r>
          </a:p>
        </p:txBody>
      </p:sp>
      <p:sp>
        <p:nvSpPr>
          <p:cNvPr id="4" name="Slide Number Placeholder 3"/>
          <p:cNvSpPr>
            <a:spLocks noGrp="1"/>
          </p:cNvSpPr>
          <p:nvPr>
            <p:ph type="sldNum" sz="quarter" idx="10"/>
          </p:nvPr>
        </p:nvSpPr>
        <p:spPr/>
        <p:txBody>
          <a:bodyPr/>
          <a:lstStyle/>
          <a:p>
            <a:fld id="{A7378CB0-5CD3-4C90-BDD0-35A9B140DAC5}" type="slidenum">
              <a:rPr lang="en-AU" smtClean="0"/>
              <a:pPr/>
              <a:t>13</a:t>
            </a:fld>
            <a:endParaRPr lang="en-A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AU" b="1" dirty="0" smtClean="0"/>
              <a:t>SPEAKING NOTES</a:t>
            </a:r>
          </a:p>
          <a:p>
            <a:pPr>
              <a:spcBef>
                <a:spcPts val="600"/>
              </a:spcBef>
            </a:pPr>
            <a:r>
              <a:rPr lang="en-AU" dirty="0" smtClean="0"/>
              <a:t>This diagram uses a citizen-centric approach to understanding what and how the department needs to work to improve outcomes for Aboriginal and Torres Strait Islander people and their families.</a:t>
            </a:r>
          </a:p>
          <a:p>
            <a:pPr>
              <a:spcBef>
                <a:spcPts val="600"/>
              </a:spcBef>
            </a:pPr>
            <a:r>
              <a:rPr lang="en-AU" dirty="0" smtClean="0"/>
              <a:t>The diagram deliberately puts both individuals and families at the centre to reflect the centrality of family to Indigenous experience and culture.</a:t>
            </a:r>
          </a:p>
          <a:p>
            <a:pPr>
              <a:spcBef>
                <a:spcPts val="600"/>
              </a:spcBef>
            </a:pPr>
            <a:r>
              <a:rPr lang="en-AU" dirty="0" smtClean="0"/>
              <a:t>Working from the outside in:</a:t>
            </a:r>
          </a:p>
          <a:p>
            <a:pPr lvl="1" indent="-190500">
              <a:spcBef>
                <a:spcPts val="600"/>
              </a:spcBef>
              <a:buFont typeface="Arial" pitchFamily="34" charset="0"/>
              <a:buChar char="•"/>
            </a:pPr>
            <a:r>
              <a:rPr lang="en-AU" dirty="0" smtClean="0"/>
              <a:t>Commonwealth, State/Territory and local government responsibilities</a:t>
            </a:r>
            <a:r>
              <a:rPr lang="en-AU" dirty="0" smtClean="0">
                <a:latin typeface="Calibri"/>
                <a:cs typeface="Calibri"/>
              </a:rPr>
              <a:t>—</a:t>
            </a:r>
            <a:r>
              <a:rPr lang="en-AU" u="sng" dirty="0" smtClean="0">
                <a:latin typeface="Calibri"/>
                <a:cs typeface="Calibri"/>
              </a:rPr>
              <a:t>what</a:t>
            </a:r>
            <a:r>
              <a:rPr lang="en-AU" dirty="0" smtClean="0">
                <a:latin typeface="Calibri"/>
                <a:cs typeface="Calibri"/>
              </a:rPr>
              <a:t> we do</a:t>
            </a:r>
          </a:p>
          <a:p>
            <a:pPr lvl="1" indent="-190500">
              <a:spcBef>
                <a:spcPts val="600"/>
              </a:spcBef>
              <a:buFont typeface="Arial" pitchFamily="34" charset="0"/>
              <a:buChar char="•"/>
            </a:pPr>
            <a:r>
              <a:rPr lang="en-AU" dirty="0" smtClean="0">
                <a:latin typeface="Calibri"/>
                <a:cs typeface="Calibri"/>
              </a:rPr>
              <a:t>Evidence-based methodologies and principles to apply to our work—</a:t>
            </a:r>
            <a:r>
              <a:rPr lang="en-AU" u="sng" dirty="0" smtClean="0">
                <a:latin typeface="Calibri"/>
                <a:cs typeface="Calibri"/>
              </a:rPr>
              <a:t>how</a:t>
            </a:r>
            <a:r>
              <a:rPr lang="en-AU" dirty="0" smtClean="0">
                <a:latin typeface="Calibri"/>
                <a:cs typeface="Calibri"/>
              </a:rPr>
              <a:t> we do it</a:t>
            </a:r>
          </a:p>
          <a:p>
            <a:pPr lvl="1" indent="-190500">
              <a:spcBef>
                <a:spcPts val="600"/>
              </a:spcBef>
              <a:buFont typeface="Arial" pitchFamily="34" charset="0"/>
              <a:buChar char="•"/>
            </a:pPr>
            <a:r>
              <a:rPr lang="en-AU" dirty="0" smtClean="0">
                <a:latin typeface="Calibri"/>
                <a:cs typeface="Calibri"/>
              </a:rPr>
              <a:t>The key skills and factors that an individual must possess to have the opportunity of a healthy and productive personal and family life—the outcomes of </a:t>
            </a:r>
            <a:r>
              <a:rPr lang="en-AU" u="sng" dirty="0" smtClean="0">
                <a:latin typeface="Calibri"/>
                <a:cs typeface="Calibri"/>
              </a:rPr>
              <a:t>what</a:t>
            </a:r>
            <a:r>
              <a:rPr lang="en-AU" dirty="0" smtClean="0">
                <a:latin typeface="Calibri"/>
                <a:cs typeface="Calibri"/>
              </a:rPr>
              <a:t> we do and </a:t>
            </a:r>
            <a:r>
              <a:rPr lang="en-AU" u="sng" dirty="0" smtClean="0">
                <a:latin typeface="Calibri"/>
                <a:cs typeface="Calibri"/>
              </a:rPr>
              <a:t>how</a:t>
            </a:r>
            <a:r>
              <a:rPr lang="en-AU" dirty="0" smtClean="0">
                <a:latin typeface="Calibri"/>
                <a:cs typeface="Calibri"/>
              </a:rPr>
              <a:t> we do it</a:t>
            </a:r>
          </a:p>
          <a:p>
            <a:pPr lvl="1" indent="-190500">
              <a:spcBef>
                <a:spcPts val="600"/>
              </a:spcBef>
              <a:buFont typeface="Arial" pitchFamily="34" charset="0"/>
              <a:buChar char="•"/>
            </a:pPr>
            <a:r>
              <a:rPr lang="en-AU" dirty="0" smtClean="0">
                <a:latin typeface="Calibri"/>
                <a:cs typeface="Calibri"/>
              </a:rPr>
              <a:t>The fundamental needs of every person in order to have a </a:t>
            </a:r>
            <a:r>
              <a:rPr lang="en-AU" dirty="0" smtClean="0">
                <a:cs typeface="Calibri"/>
              </a:rPr>
              <a:t>healthy and productive personal and family life—our ultimate objective</a:t>
            </a:r>
          </a:p>
          <a:p>
            <a:pPr marL="0" lvl="1">
              <a:spcBef>
                <a:spcPts val="600"/>
              </a:spcBef>
            </a:pPr>
            <a:r>
              <a:rPr lang="en-AU" dirty="0" smtClean="0">
                <a:cs typeface="Calibri"/>
              </a:rPr>
              <a:t>While DEEWR is directly responsible for only a portion of this picture, we need to understand the whole picture. We need to collaborate with our colleagues in other departments and other governments as well as the private and community sectors to make sure that every Aboriginal and Torres Strait Islander Australian has the opportunity for a healthy and productive life.</a:t>
            </a:r>
          </a:p>
          <a:p>
            <a:pPr marL="0" lvl="1">
              <a:spcBef>
                <a:spcPts val="600"/>
              </a:spcBef>
            </a:pPr>
            <a:r>
              <a:rPr lang="en-AU" u="sng" dirty="0" smtClean="0">
                <a:cs typeface="Calibri"/>
              </a:rPr>
              <a:t>Contributing Departments</a:t>
            </a:r>
          </a:p>
          <a:p>
            <a:pPr marL="0" lvl="1">
              <a:spcBef>
                <a:spcPts val="600"/>
              </a:spcBef>
            </a:pPr>
            <a:r>
              <a:rPr lang="en-AU" dirty="0" smtClean="0">
                <a:cs typeface="Calibri"/>
              </a:rPr>
              <a:t>Department of Education, Employment and Workplace Relations</a:t>
            </a:r>
          </a:p>
          <a:p>
            <a:pPr marL="0" lvl="1">
              <a:spcBef>
                <a:spcPts val="600"/>
              </a:spcBef>
            </a:pPr>
            <a:r>
              <a:rPr lang="en-AU" dirty="0" smtClean="0">
                <a:cs typeface="Calibri"/>
              </a:rPr>
              <a:t>Department of Families, Housing, Community Services and Indigenous Affairs</a:t>
            </a:r>
          </a:p>
          <a:p>
            <a:pPr marL="0" lvl="1">
              <a:spcBef>
                <a:spcPts val="600"/>
              </a:spcBef>
            </a:pPr>
            <a:r>
              <a:rPr lang="en-AU" dirty="0" smtClean="0">
                <a:cs typeface="Calibri"/>
              </a:rPr>
              <a:t>Department of Health and Ageing</a:t>
            </a:r>
          </a:p>
          <a:p>
            <a:pPr marL="0" lvl="1">
              <a:spcBef>
                <a:spcPts val="600"/>
              </a:spcBef>
            </a:pPr>
            <a:r>
              <a:rPr lang="en-AU" dirty="0" smtClean="0">
                <a:cs typeface="Calibri"/>
              </a:rPr>
              <a:t>Department of Human Services</a:t>
            </a:r>
          </a:p>
          <a:p>
            <a:pPr marL="0" lvl="1">
              <a:spcBef>
                <a:spcPts val="600"/>
              </a:spcBef>
            </a:pPr>
            <a:r>
              <a:rPr lang="en-AU" dirty="0" smtClean="0">
                <a:cs typeface="Calibri"/>
              </a:rPr>
              <a:t>The Attorney-General’s Department</a:t>
            </a:r>
          </a:p>
          <a:p>
            <a:pPr marL="0" lvl="1">
              <a:spcBef>
                <a:spcPts val="600"/>
              </a:spcBef>
            </a:pPr>
            <a:r>
              <a:rPr lang="en-AU" dirty="0" smtClean="0">
                <a:cs typeface="Calibri"/>
              </a:rPr>
              <a:t>Department of the Prime Minister and Cabinet</a:t>
            </a:r>
          </a:p>
          <a:p>
            <a:pPr marL="0" lvl="1">
              <a:spcBef>
                <a:spcPts val="600"/>
              </a:spcBef>
            </a:pPr>
            <a:r>
              <a:rPr lang="en-AU" dirty="0" smtClean="0">
                <a:cs typeface="Calibri"/>
              </a:rPr>
              <a:t>The Treasury</a:t>
            </a:r>
          </a:p>
          <a:p>
            <a:pPr marL="0" lvl="1">
              <a:spcBef>
                <a:spcPts val="600"/>
              </a:spcBef>
            </a:pPr>
            <a:r>
              <a:rPr lang="en-AU" dirty="0" smtClean="0">
                <a:cs typeface="Calibri"/>
              </a:rPr>
              <a:t>Department of Finance and Deregulation</a:t>
            </a:r>
          </a:p>
          <a:p>
            <a:pPr marL="0" lvl="1">
              <a:spcBef>
                <a:spcPts val="600"/>
              </a:spcBef>
            </a:pPr>
            <a:r>
              <a:rPr lang="en-AU" dirty="0" smtClean="0">
                <a:cs typeface="Calibri"/>
              </a:rPr>
              <a:t>Department of Regional Australia, Regional Development and Local Government</a:t>
            </a:r>
          </a:p>
          <a:p>
            <a:pPr marL="0" lvl="1">
              <a:spcBef>
                <a:spcPts val="600"/>
              </a:spcBef>
            </a:pPr>
            <a:r>
              <a:rPr lang="en-AU" dirty="0" smtClean="0">
                <a:cs typeface="Calibri"/>
              </a:rPr>
              <a:t>Department of Infrastructure and Transport</a:t>
            </a:r>
          </a:p>
          <a:p>
            <a:pPr marL="0" lvl="1">
              <a:spcBef>
                <a:spcPts val="600"/>
              </a:spcBef>
            </a:pPr>
            <a:r>
              <a:rPr lang="en-AU" dirty="0" smtClean="0">
                <a:cs typeface="Calibri"/>
              </a:rPr>
              <a:t>Department of Climate Change and Energy Efficiency</a:t>
            </a:r>
          </a:p>
          <a:p>
            <a:pPr marL="0" lvl="1">
              <a:spcBef>
                <a:spcPts val="600"/>
              </a:spcBef>
            </a:pPr>
            <a:r>
              <a:rPr lang="en-AU" dirty="0" smtClean="0">
                <a:cs typeface="Calibri"/>
              </a:rPr>
              <a:t>Department of Sustainability, Environment, Water, Population and Communities</a:t>
            </a:r>
          </a:p>
          <a:p>
            <a:pPr marL="0" lvl="1">
              <a:spcBef>
                <a:spcPts val="600"/>
              </a:spcBef>
            </a:pPr>
            <a:endParaRPr lang="en-AU" dirty="0" smtClean="0">
              <a:cs typeface="Calibri"/>
            </a:endParaRPr>
          </a:p>
        </p:txBody>
      </p:sp>
      <p:sp>
        <p:nvSpPr>
          <p:cNvPr id="4" name="Slide Number Placeholder 3"/>
          <p:cNvSpPr>
            <a:spLocks noGrp="1"/>
          </p:cNvSpPr>
          <p:nvPr>
            <p:ph type="sldNum" sz="quarter" idx="10"/>
          </p:nvPr>
        </p:nvSpPr>
        <p:spPr/>
        <p:txBody>
          <a:bodyPr/>
          <a:lstStyle/>
          <a:p>
            <a:fld id="{A7378CB0-5CD3-4C90-BDD0-35A9B140DAC5}" type="slidenum">
              <a:rPr lang="en-AU" smtClean="0"/>
              <a:pPr/>
              <a:t>14</a:t>
            </a:fld>
            <a:endParaRPr lang="en-AU"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0" y="4714875"/>
            <a:ext cx="5438775" cy="4932045"/>
          </a:xfrm>
        </p:spPr>
        <p:txBody>
          <a:bodyPr>
            <a:normAutofit fontScale="70000" lnSpcReduction="20000"/>
          </a:bodyPr>
          <a:lstStyle/>
          <a:p>
            <a:r>
              <a:rPr lang="en-AU" b="1" dirty="0" smtClean="0"/>
              <a:t>SPEAKING NOTES</a:t>
            </a:r>
          </a:p>
          <a:p>
            <a:pPr>
              <a:lnSpc>
                <a:spcPct val="110000"/>
              </a:lnSpc>
              <a:spcBef>
                <a:spcPts val="600"/>
              </a:spcBef>
            </a:pPr>
            <a:r>
              <a:rPr lang="en-AU" dirty="0" smtClean="0"/>
              <a:t>The Government recognises that ending Indigenous disadvantage caused by decades of under-investment will take time.  </a:t>
            </a:r>
          </a:p>
          <a:p>
            <a:pPr>
              <a:lnSpc>
                <a:spcPct val="110000"/>
              </a:lnSpc>
              <a:spcBef>
                <a:spcPts val="600"/>
              </a:spcBef>
            </a:pPr>
            <a:r>
              <a:rPr lang="en-AU" dirty="0" smtClean="0"/>
              <a:t>The framework is in place and delivery has begun, but there is still a way to go before there is equality for all Australians.</a:t>
            </a:r>
          </a:p>
          <a:p>
            <a:pPr>
              <a:lnSpc>
                <a:spcPct val="110000"/>
              </a:lnSpc>
              <a:spcBef>
                <a:spcPts val="600"/>
              </a:spcBef>
            </a:pPr>
            <a:r>
              <a:rPr lang="en-AU" dirty="0" smtClean="0"/>
              <a:t>Policies, programs and initiatives must be responsive to the needs of Indigenous Australians, as it should be for all Australians.</a:t>
            </a:r>
          </a:p>
          <a:p>
            <a:pPr>
              <a:lnSpc>
                <a:spcPct val="110000"/>
              </a:lnSpc>
              <a:spcBef>
                <a:spcPts val="600"/>
              </a:spcBef>
            </a:pPr>
            <a:r>
              <a:rPr lang="en-AU" dirty="0" smtClean="0"/>
              <a:t>It is important to intervene early to make sure that policies, programs and initiatives are achieving the desired results. If not, we need to develop innovative and appropriate solutions.</a:t>
            </a:r>
          </a:p>
          <a:p>
            <a:pPr>
              <a:lnSpc>
                <a:spcPct val="110000"/>
              </a:lnSpc>
              <a:spcBef>
                <a:spcPts val="600"/>
              </a:spcBef>
            </a:pPr>
            <a:r>
              <a:rPr lang="en-AU" dirty="0" smtClean="0"/>
              <a:t>The Executive Meeting provides strategic direction in DEEWR’s Closing the Gap efforts.</a:t>
            </a:r>
          </a:p>
          <a:p>
            <a:pPr>
              <a:lnSpc>
                <a:spcPct val="110000"/>
              </a:lnSpc>
              <a:spcBef>
                <a:spcPts val="600"/>
              </a:spcBef>
            </a:pPr>
            <a:r>
              <a:rPr lang="en-AU" dirty="0" smtClean="0"/>
              <a:t>The Closing the Gap Committee ensures that our portfolio responsibilities and business are on track towards achieving the Closing the Gap targets.</a:t>
            </a:r>
          </a:p>
          <a:p>
            <a:pPr>
              <a:lnSpc>
                <a:spcPct val="110000"/>
              </a:lnSpc>
              <a:spcBef>
                <a:spcPts val="600"/>
              </a:spcBef>
            </a:pPr>
            <a:r>
              <a:rPr lang="en-AU" dirty="0" smtClean="0"/>
              <a:t>Through the RAP Implementation Sub-committee and Cluster Working Groups, the Reconciliation Action Plan sets out our organisational corporate responsibility to ensure we have the internal capacity and capability to address the Closing the Gap agenda.</a:t>
            </a:r>
          </a:p>
          <a:p>
            <a:pPr>
              <a:lnSpc>
                <a:spcPct val="110000"/>
              </a:lnSpc>
              <a:spcBef>
                <a:spcPts val="600"/>
              </a:spcBef>
            </a:pPr>
            <a:r>
              <a:rPr lang="en-AU" dirty="0" smtClean="0"/>
              <a:t>Regardless of whether you work in the State Network or in an Indigenous-specific, mainstream or corporate area, you have the opportunity to contribute to ending Indigenous disadvantage.</a:t>
            </a:r>
          </a:p>
          <a:p>
            <a:endParaRPr lang="en-AU" dirty="0" smtClean="0"/>
          </a:p>
          <a:p>
            <a:r>
              <a:rPr lang="en-AU" b="1" dirty="0" smtClean="0"/>
              <a:t>DISCUSSION-STARTER QUESTIONS</a:t>
            </a:r>
          </a:p>
          <a:p>
            <a:pPr marL="182563" indent="-182563">
              <a:lnSpc>
                <a:spcPct val="120000"/>
              </a:lnSpc>
              <a:spcBef>
                <a:spcPts val="600"/>
              </a:spcBef>
              <a:buFont typeface="Arial" pitchFamily="34" charset="0"/>
              <a:buChar char="•"/>
            </a:pPr>
            <a:r>
              <a:rPr lang="en-AU" b="1" dirty="0" smtClean="0"/>
              <a:t>How do the Cluster and Group/Branch/Team contribute to the Closing the Gap agenda?</a:t>
            </a:r>
            <a:br>
              <a:rPr lang="en-AU" b="1" dirty="0" smtClean="0"/>
            </a:br>
            <a:r>
              <a:rPr lang="en-AU" b="1" i="1" dirty="0" smtClean="0"/>
              <a:t>(If the work you do has no direct impact on the Closing the Gap targets, lead a discussion on how it could have an indirect impact, such as by ensuring that the Reconciliation Action Plan is understood and implemented by staff.)</a:t>
            </a:r>
          </a:p>
          <a:p>
            <a:pPr marL="182563" indent="-182563">
              <a:lnSpc>
                <a:spcPct val="120000"/>
              </a:lnSpc>
              <a:spcBef>
                <a:spcPts val="600"/>
              </a:spcBef>
              <a:buFont typeface="Arial" pitchFamily="34" charset="0"/>
              <a:buChar char="•"/>
            </a:pPr>
            <a:r>
              <a:rPr lang="en-AU" b="1" dirty="0" smtClean="0"/>
              <a:t>Which Closing the Gap targets are addressed by the Cluster’s and Group’s/Branch’s/Team’s work?</a:t>
            </a:r>
          </a:p>
          <a:p>
            <a:pPr marL="182563" indent="-182563">
              <a:lnSpc>
                <a:spcPct val="120000"/>
              </a:lnSpc>
              <a:spcBef>
                <a:spcPts val="600"/>
              </a:spcBef>
              <a:buFont typeface="Arial" pitchFamily="34" charset="0"/>
              <a:buChar char="•"/>
            </a:pPr>
            <a:r>
              <a:rPr lang="en-AU" b="1" dirty="0" smtClean="0"/>
              <a:t>What policies/programs/initiatives/services are the Cluster and Group/Branch/Team responsible for?</a:t>
            </a:r>
          </a:p>
          <a:p>
            <a:pPr marL="625475" lvl="1" indent="-168275">
              <a:lnSpc>
                <a:spcPct val="120000"/>
              </a:lnSpc>
              <a:buFont typeface="Courier New" pitchFamily="49" charset="0"/>
              <a:buChar char="o"/>
            </a:pPr>
            <a:r>
              <a:rPr lang="en-AU" b="1" dirty="0" smtClean="0"/>
              <a:t>In what specific ways do they impact on Indigenous Australians?</a:t>
            </a:r>
          </a:p>
          <a:p>
            <a:pPr marL="625475" lvl="1" indent="-176213">
              <a:lnSpc>
                <a:spcPct val="120000"/>
              </a:lnSpc>
              <a:buFont typeface="Courier New" pitchFamily="49" charset="0"/>
              <a:buChar char="o"/>
            </a:pPr>
            <a:r>
              <a:rPr lang="en-AU" b="1" dirty="0" smtClean="0"/>
              <a:t>In what ways do the Cluster’s/Group’s/Branch’s/Team’s policies, programs or initiatives complement those of other Clusters and other agencies that impact on Indigenous Australians?</a:t>
            </a:r>
          </a:p>
          <a:p>
            <a:pPr marL="182563" lvl="0" indent="-182563">
              <a:lnSpc>
                <a:spcPct val="120000"/>
              </a:lnSpc>
              <a:spcBef>
                <a:spcPts val="600"/>
              </a:spcBef>
              <a:buFont typeface="Arial" pitchFamily="34" charset="0"/>
              <a:buChar char="•"/>
            </a:pPr>
            <a:r>
              <a:rPr lang="en-AU" b="1" dirty="0" smtClean="0"/>
              <a:t>What mechanisms are there in place to ensure that this happens?</a:t>
            </a:r>
          </a:p>
          <a:p>
            <a:pPr marL="625475" lvl="1" indent="-168275">
              <a:lnSpc>
                <a:spcPct val="120000"/>
              </a:lnSpc>
              <a:buFont typeface="Courier New" pitchFamily="49" charset="0"/>
              <a:buChar char="o"/>
            </a:pPr>
            <a:r>
              <a:rPr lang="en-AU" b="1" dirty="0" smtClean="0"/>
              <a:t>In what way can the Cluster and Group/Branch/Team strengthen this?</a:t>
            </a:r>
          </a:p>
          <a:p>
            <a:pPr marL="182563" indent="-182563">
              <a:lnSpc>
                <a:spcPct val="120000"/>
              </a:lnSpc>
              <a:spcBef>
                <a:spcPts val="600"/>
              </a:spcBef>
              <a:buFont typeface="Arial" pitchFamily="34" charset="0"/>
              <a:buChar char="•"/>
            </a:pPr>
            <a:r>
              <a:rPr lang="en-AU" sz="1100" b="1" dirty="0" smtClean="0"/>
              <a:t>How do the policies, programs or initiatives managed by the Group/Branch/Team benefit Indigenous Australians in remote areas? How do they benefit Indigenous Australians in urban and regional areas?</a:t>
            </a:r>
          </a:p>
          <a:p>
            <a:pPr marL="182563" indent="-182563">
              <a:lnSpc>
                <a:spcPct val="120000"/>
              </a:lnSpc>
              <a:spcBef>
                <a:spcPts val="600"/>
              </a:spcBef>
              <a:buFont typeface="Arial" pitchFamily="34" charset="0"/>
              <a:buChar char="•"/>
            </a:pPr>
            <a:r>
              <a:rPr lang="en-AU" sz="1100" b="1" dirty="0" smtClean="0"/>
              <a:t>In what ways do the policies, programs or initiatives managed by the Group/Branch/Team address the needs of young Indigenous Australians?</a:t>
            </a:r>
          </a:p>
          <a:p>
            <a:pPr marL="182563" indent="-182563">
              <a:lnSpc>
                <a:spcPct val="120000"/>
              </a:lnSpc>
              <a:spcBef>
                <a:spcPts val="600"/>
              </a:spcBef>
              <a:buFont typeface="Arial" pitchFamily="34" charset="0"/>
              <a:buChar char="•"/>
            </a:pPr>
            <a:r>
              <a:rPr lang="en-AU" sz="1100" b="1" dirty="0" smtClean="0"/>
              <a:t>What mechanisms are there in place to ensure that policies, programs or initiatives address the needs of Indigenous Australians?</a:t>
            </a:r>
          </a:p>
        </p:txBody>
      </p:sp>
      <p:sp>
        <p:nvSpPr>
          <p:cNvPr id="4" name="Slide Number Placeholder 3"/>
          <p:cNvSpPr>
            <a:spLocks noGrp="1"/>
          </p:cNvSpPr>
          <p:nvPr>
            <p:ph type="sldNum" sz="quarter" idx="10"/>
          </p:nvPr>
        </p:nvSpPr>
        <p:spPr/>
        <p:txBody>
          <a:bodyPr/>
          <a:lstStyle/>
          <a:p>
            <a:fld id="{A7378CB0-5CD3-4C90-BDD0-35A9B140DAC5}" type="slidenum">
              <a:rPr lang="en-AU" smtClean="0"/>
              <a:pPr/>
              <a:t>15</a:t>
            </a:fld>
            <a:endParaRPr lang="en-AU"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7378CB0-5CD3-4C90-BDD0-35A9B140DAC5}" type="slidenum">
              <a:rPr lang="en-AU" smtClean="0"/>
              <a:pPr/>
              <a:t>16</a:t>
            </a:fld>
            <a:endParaRPr lang="en-AU"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782FA9F5-947C-434A-8F6F-4B751826A21E}" type="datetime1">
              <a:rPr lang="en-US" smtClean="0"/>
              <a:pPr/>
              <a:t>9/28/2011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07F512A-4F46-4C8F-824E-9BE4D49BF0CD}" type="slidenum">
              <a:rPr lang="en-AU" smtClean="0"/>
              <a:pPr/>
              <a:t>‹N°›</a:t>
            </a:fld>
            <a:endParaRPr lang="en-A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8643120-FA0B-4924-B94F-5286EA67E8B3}" type="datetime1">
              <a:rPr lang="en-US" smtClean="0"/>
              <a:pPr/>
              <a:t>9/28/2011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07F512A-4F46-4C8F-824E-9BE4D49BF0CD}" type="slidenum">
              <a:rPr lang="en-AU" smtClean="0"/>
              <a:pPr/>
              <a:t>‹N°›</a:t>
            </a:fld>
            <a:endParaRPr lang="en-A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23F7F7-5040-47F3-B56E-C191BD5FCBDD}" type="datetime1">
              <a:rPr lang="en-US" smtClean="0"/>
              <a:pPr/>
              <a:t>9/28/2011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07F512A-4F46-4C8F-824E-9BE4D49BF0CD}" type="slidenum">
              <a:rPr lang="en-AU" smtClean="0"/>
              <a:pPr/>
              <a:t>‹N°›</a:t>
            </a:fld>
            <a:endParaRPr lang="en-A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7FC831B6-28D6-42DC-8002-E59D53B097D9}" type="datetime1">
              <a:rPr lang="en-US" smtClean="0"/>
              <a:pPr/>
              <a:t>9/28/2011</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407F512A-4F46-4C8F-824E-9BE4D49BF0CD}" type="slidenum">
              <a:rPr lang="en-AU" smtClean="0"/>
              <a:pPr/>
              <a:t>‹N°›</a:t>
            </a:fld>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DA3E7640-9A9A-4B9D-810E-6138B3FB59A6}" type="datetime1">
              <a:rPr lang="en-US" smtClean="0"/>
              <a:pPr/>
              <a:t>9/28/2011</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407F512A-4F46-4C8F-824E-9BE4D49BF0CD}" type="slidenum">
              <a:rPr lang="en-AU" smtClean="0"/>
              <a:pPr/>
              <a:t>‹N°›</a:t>
            </a:fld>
            <a:endParaRPr lang="en-A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C78CA16E-5CF6-4534-9563-60EDB1515A98}" type="datetime1">
              <a:rPr lang="en-US" smtClean="0"/>
              <a:pPr/>
              <a:t>9/28/2011</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407F512A-4F46-4C8F-824E-9BE4D49BF0CD}" type="slidenum">
              <a:rPr lang="en-AU" smtClean="0"/>
              <a:pPr/>
              <a:t>‹N°›</a:t>
            </a:fld>
            <a:endParaRPr lang="en-A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E2508E-D4AB-48DD-9681-BD551D68B220}" type="datetime1">
              <a:rPr lang="en-US" smtClean="0"/>
              <a:pPr/>
              <a:t>9/28/2011</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407F512A-4F46-4C8F-824E-9BE4D49BF0CD}" type="slidenum">
              <a:rPr lang="en-AU" smtClean="0"/>
              <a:pPr/>
              <a:t>‹N°›</a:t>
            </a:fld>
            <a:endParaRPr lang="en-A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FA24E1-557F-4684-9B6C-BAFBCF6A1D41}" type="datetime1">
              <a:rPr lang="en-US" smtClean="0"/>
              <a:pPr/>
              <a:t>9/28/2011</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407F512A-4F46-4C8F-824E-9BE4D49BF0CD}" type="slidenum">
              <a:rPr lang="en-AU" smtClean="0"/>
              <a:pPr/>
              <a:t>‹N°›</a:t>
            </a:fld>
            <a:endParaRPr lang="en-A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F3AA50-6853-4A86-BAC6-02D189DAE6AF}" type="datetime1">
              <a:rPr lang="en-US" smtClean="0"/>
              <a:pPr/>
              <a:t>9/28/2011</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407F512A-4F46-4C8F-824E-9BE4D49BF0CD}" type="slidenum">
              <a:rPr lang="en-AU" smtClean="0"/>
              <a:pPr/>
              <a:t>‹N°›</a:t>
            </a:fld>
            <a:endParaRPr lang="en-A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A51765C9-32F1-4680-A966-F9436DF627FC}" type="datetime1">
              <a:rPr lang="en-US" smtClean="0"/>
              <a:pPr/>
              <a:t>9/28/2011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07F512A-4F46-4C8F-824E-9BE4D49BF0CD}" type="slidenum">
              <a:rPr lang="en-AU" smtClean="0"/>
              <a:pPr/>
              <a:t>‹N°›</a:t>
            </a:fld>
            <a:endParaRPr lang="en-A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B5C7A0BD-7E1D-48F2-A056-57A9043D14AC}" type="datetime1">
              <a:rPr lang="en-US" smtClean="0"/>
              <a:pPr/>
              <a:t>9/28/2011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07F512A-4F46-4C8F-824E-9BE4D49BF0CD}" type="slidenum">
              <a:rPr lang="en-AU" smtClean="0"/>
              <a:pPr/>
              <a:t>‹N°›</a:t>
            </a:fld>
            <a:endParaRPr lang="en-A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8B6390-4D65-49B8-9485-1A2F4F772779}" type="datetime1">
              <a:rPr lang="en-US" smtClean="0"/>
              <a:pPr/>
              <a:t>9/28/2011</a:t>
            </a:fld>
            <a:endParaRPr lang="en-A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F512A-4F46-4C8F-824E-9BE4D49BF0CD}" type="slidenum">
              <a:rPr lang="en-AU" smtClean="0"/>
              <a:pPr/>
              <a:t>‹N°›</a:t>
            </a:fld>
            <a:endParaRPr lang="en-A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8.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9.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0.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1.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0" y="1624013"/>
            <a:ext cx="9144000" cy="1444625"/>
          </a:xfrm>
        </p:spPr>
        <p:txBody>
          <a:bodyPr>
            <a:normAutofit fontScale="90000"/>
          </a:bodyPr>
          <a:lstStyle/>
          <a:p>
            <a:r>
              <a:rPr lang="en-US" b="1" dirty="0" smtClean="0">
                <a:solidFill>
                  <a:srgbClr val="593160"/>
                </a:solidFill>
              </a:rPr>
              <a:t>Closing the Gap</a:t>
            </a:r>
            <a:br>
              <a:rPr lang="en-US" b="1" dirty="0" smtClean="0">
                <a:solidFill>
                  <a:srgbClr val="593160"/>
                </a:solidFill>
              </a:rPr>
            </a:br>
            <a:r>
              <a:rPr lang="en-US" sz="3100" b="1" dirty="0" smtClean="0">
                <a:solidFill>
                  <a:srgbClr val="593160"/>
                </a:solidFill>
              </a:rPr>
              <a:t>Improving outcomes for Aboriginal</a:t>
            </a:r>
            <a:br>
              <a:rPr lang="en-US" sz="3100" b="1" dirty="0" smtClean="0">
                <a:solidFill>
                  <a:srgbClr val="593160"/>
                </a:solidFill>
              </a:rPr>
            </a:br>
            <a:r>
              <a:rPr lang="en-US" sz="3100" b="1" dirty="0" smtClean="0">
                <a:solidFill>
                  <a:srgbClr val="593160"/>
                </a:solidFill>
              </a:rPr>
              <a:t>and Torres Strait Islander people</a:t>
            </a:r>
            <a:endParaRPr lang="en-US" sz="3100" b="1" dirty="0">
              <a:solidFill>
                <a:srgbClr val="593160"/>
              </a:solidFill>
            </a:endParaRPr>
          </a:p>
        </p:txBody>
      </p:sp>
      <p:pic>
        <p:nvPicPr>
          <p:cNvPr id="5" name="Picture 1"/>
          <p:cNvPicPr>
            <a:picLocks noChangeAspect="1" noChangeArrowheads="1"/>
          </p:cNvPicPr>
          <p:nvPr/>
        </p:nvPicPr>
        <p:blipFill>
          <a:blip r:embed="rId4" cstate="print"/>
          <a:srcRect/>
          <a:stretch>
            <a:fillRect/>
          </a:stretch>
        </p:blipFill>
        <p:spPr bwMode="auto">
          <a:xfrm>
            <a:off x="2771775" y="188913"/>
            <a:ext cx="3560763" cy="977900"/>
          </a:xfrm>
          <a:prstGeom prst="rect">
            <a:avLst/>
          </a:prstGeom>
          <a:noFill/>
          <a:ln w="9525">
            <a:noFill/>
            <a:round/>
            <a:headEnd/>
            <a:tailEnd/>
          </a:ln>
        </p:spPr>
      </p:pic>
      <p:sp>
        <p:nvSpPr>
          <p:cNvPr id="6" name="Slide Number Placeholder 5"/>
          <p:cNvSpPr>
            <a:spLocks noGrp="1"/>
          </p:cNvSpPr>
          <p:nvPr>
            <p:ph type="sldNum" sz="quarter" idx="12"/>
          </p:nvPr>
        </p:nvSpPr>
        <p:spPr/>
        <p:txBody>
          <a:bodyPr/>
          <a:lstStyle/>
          <a:p>
            <a:fld id="{407F512A-4F46-4C8F-824E-9BE4D49BF0CD}" type="slidenum">
              <a:rPr lang="en-AU" smtClean="0"/>
              <a:pPr/>
              <a:t>1</a:t>
            </a:fld>
            <a:endParaRPr lang="en-A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971600" y="1268760"/>
            <a:ext cx="7200800" cy="3139321"/>
          </a:xfrm>
          <a:prstGeom prst="rect">
            <a:avLst/>
          </a:prstGeom>
          <a:noFill/>
        </p:spPr>
        <p:txBody>
          <a:bodyPr wrap="square" rtlCol="0">
            <a:spAutoFit/>
          </a:bodyPr>
          <a:lstStyle/>
          <a:p>
            <a:r>
              <a:rPr lang="en-US" sz="3600" dirty="0" smtClean="0">
                <a:solidFill>
                  <a:srgbClr val="593160"/>
                </a:solidFill>
              </a:rPr>
              <a:t>I see closing the gap as a genuinely important national goal… that all Australians will have the same opportunities</a:t>
            </a:r>
          </a:p>
          <a:p>
            <a:endParaRPr lang="en-US" sz="3600" dirty="0" smtClean="0">
              <a:solidFill>
                <a:srgbClr val="593160"/>
              </a:solidFill>
            </a:endParaRPr>
          </a:p>
          <a:p>
            <a:r>
              <a:rPr lang="en-US" dirty="0" smtClean="0">
                <a:solidFill>
                  <a:srgbClr val="593160"/>
                </a:solidFill>
              </a:rPr>
              <a:t>The Prime Minister of Australia, the Hon Julia Gillard MP, 9 February 2011</a:t>
            </a:r>
            <a:endParaRPr lang="en-AU" dirty="0" smtClean="0">
              <a:solidFill>
                <a:srgbClr val="593160"/>
              </a:solidFill>
            </a:endParaRPr>
          </a:p>
        </p:txBody>
      </p:sp>
      <p:sp>
        <p:nvSpPr>
          <p:cNvPr id="3" name="Slide Number Placeholder 2"/>
          <p:cNvSpPr>
            <a:spLocks noGrp="1"/>
          </p:cNvSpPr>
          <p:nvPr>
            <p:ph type="sldNum" sz="quarter" idx="12"/>
          </p:nvPr>
        </p:nvSpPr>
        <p:spPr/>
        <p:txBody>
          <a:bodyPr/>
          <a:lstStyle/>
          <a:p>
            <a:fld id="{407F512A-4F46-4C8F-824E-9BE4D49BF0CD}" type="slidenum">
              <a:rPr lang="en-AU" smtClean="0">
                <a:solidFill>
                  <a:schemeClr val="bg1"/>
                </a:solidFill>
              </a:rPr>
              <a:pPr/>
              <a:t>2</a:t>
            </a:fld>
            <a:endParaRPr lang="en-AU"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custDataLst>
              <p:tags r:id="rId1"/>
            </p:custDataLst>
          </p:nvPr>
        </p:nvSpPr>
        <p:spPr>
          <a:xfrm>
            <a:off x="0" y="0"/>
            <a:ext cx="9143999" cy="972000"/>
          </a:xfrm>
          <a:solidFill>
            <a:schemeClr val="tx2"/>
          </a:solidFill>
        </p:spPr>
        <p:txBody>
          <a:bodyPr/>
          <a:lstStyle/>
          <a:p>
            <a:r>
              <a:rPr lang="en-AU" sz="2800" dirty="0" smtClean="0">
                <a:solidFill>
                  <a:schemeClr val="bg1"/>
                </a:solidFill>
              </a:rPr>
              <a:t>The disadvantage experienced by Aboriginal and Torres </a:t>
            </a:r>
            <a:br>
              <a:rPr lang="en-AU" sz="2800" dirty="0" smtClean="0">
                <a:solidFill>
                  <a:schemeClr val="bg1"/>
                </a:solidFill>
              </a:rPr>
            </a:br>
            <a:r>
              <a:rPr lang="en-AU" sz="2800" dirty="0" smtClean="0">
                <a:solidFill>
                  <a:schemeClr val="bg1"/>
                </a:solidFill>
              </a:rPr>
              <a:t>Strait Islander people is profound and long standing</a:t>
            </a:r>
            <a:endParaRPr lang="en-AU" sz="2800" dirty="0">
              <a:solidFill>
                <a:schemeClr val="bg1"/>
              </a:solidFill>
            </a:endParaRPr>
          </a:p>
        </p:txBody>
      </p:sp>
      <p:sp>
        <p:nvSpPr>
          <p:cNvPr id="3" name="TextBox 2"/>
          <p:cNvSpPr txBox="1"/>
          <p:nvPr/>
        </p:nvSpPr>
        <p:spPr>
          <a:xfrm>
            <a:off x="251520" y="1146075"/>
            <a:ext cx="8640960" cy="4862870"/>
          </a:xfrm>
          <a:prstGeom prst="rect">
            <a:avLst/>
          </a:prstGeom>
          <a:noFill/>
        </p:spPr>
        <p:txBody>
          <a:bodyPr wrap="square" rtlCol="0">
            <a:spAutoFit/>
          </a:bodyPr>
          <a:lstStyle/>
          <a:p>
            <a:pPr>
              <a:spcBef>
                <a:spcPts val="1400"/>
              </a:spcBef>
            </a:pPr>
            <a:r>
              <a:rPr lang="en-AU" sz="2000" dirty="0" smtClean="0">
                <a:solidFill>
                  <a:srgbClr val="593160"/>
                </a:solidFill>
              </a:rPr>
              <a:t>Twice as many Indigenous children will die before the age of 5</a:t>
            </a:r>
          </a:p>
          <a:p>
            <a:pPr>
              <a:spcBef>
                <a:spcPts val="1400"/>
              </a:spcBef>
            </a:pPr>
            <a:r>
              <a:rPr lang="en-AU" sz="2000" dirty="0" smtClean="0">
                <a:solidFill>
                  <a:srgbClr val="593160"/>
                </a:solidFill>
              </a:rPr>
              <a:t>8 times more Indigenous children are likely to be under care and protection orders</a:t>
            </a:r>
          </a:p>
          <a:p>
            <a:pPr>
              <a:spcBef>
                <a:spcPts val="1400"/>
              </a:spcBef>
            </a:pPr>
            <a:r>
              <a:rPr lang="en-AU" sz="2000" dirty="0" smtClean="0">
                <a:solidFill>
                  <a:srgbClr val="593160"/>
                </a:solidFill>
              </a:rPr>
              <a:t>13 times more Indigenous people are likely to be in prison</a:t>
            </a:r>
          </a:p>
          <a:p>
            <a:pPr>
              <a:spcBef>
                <a:spcPts val="1400"/>
              </a:spcBef>
            </a:pPr>
            <a:r>
              <a:rPr lang="en-AU" sz="2000" dirty="0" smtClean="0">
                <a:solidFill>
                  <a:srgbClr val="593160"/>
                </a:solidFill>
              </a:rPr>
              <a:t>An Indigenous man can expect to live to 63, an Indigenous woman to 73 whereas a non-Indigenous man lives to 88 and a non-Indigenous woman to 89</a:t>
            </a:r>
          </a:p>
          <a:p>
            <a:pPr>
              <a:spcBef>
                <a:spcPts val="1400"/>
              </a:spcBef>
            </a:pPr>
            <a:r>
              <a:rPr lang="en-AU" sz="2000" dirty="0" smtClean="0">
                <a:solidFill>
                  <a:srgbClr val="593160"/>
                </a:solidFill>
              </a:rPr>
              <a:t>30%</a:t>
            </a:r>
            <a:r>
              <a:rPr lang="en-AU" sz="2000" dirty="0" smtClean="0">
                <a:solidFill>
                  <a:srgbClr val="593160"/>
                </a:solidFill>
                <a:latin typeface="Calibri"/>
                <a:cs typeface="Calibri"/>
              </a:rPr>
              <a:t>–</a:t>
            </a:r>
            <a:r>
              <a:rPr lang="en-AU" sz="2000" dirty="0" smtClean="0">
                <a:solidFill>
                  <a:srgbClr val="593160"/>
                </a:solidFill>
              </a:rPr>
              <a:t>50% of the life expectancy gap is due to factors other than health, especially education and employment</a:t>
            </a:r>
          </a:p>
          <a:p>
            <a:pPr>
              <a:spcBef>
                <a:spcPts val="1400"/>
              </a:spcBef>
            </a:pPr>
            <a:r>
              <a:rPr lang="en-AU" sz="2000" dirty="0" smtClean="0">
                <a:solidFill>
                  <a:srgbClr val="593160"/>
                </a:solidFill>
              </a:rPr>
              <a:t>A person’s wellbeing and quality of life are directly related to DEEWR’s work</a:t>
            </a:r>
          </a:p>
          <a:p>
            <a:pPr>
              <a:spcBef>
                <a:spcPts val="1400"/>
              </a:spcBef>
            </a:pPr>
            <a:r>
              <a:rPr lang="en-AU" sz="2000" dirty="0" smtClean="0">
                <a:solidFill>
                  <a:srgbClr val="593160"/>
                </a:solidFill>
              </a:rPr>
              <a:t>Disadvantage accumulates. The longer or more frequently a person experiences ill-health or poor social and economic circumstances, the lower their quality of life overall and life expectancy</a:t>
            </a:r>
            <a:endParaRPr lang="en-AU" sz="2000" dirty="0">
              <a:solidFill>
                <a:srgbClr val="593160"/>
              </a:solidFill>
            </a:endParaRPr>
          </a:p>
        </p:txBody>
      </p:sp>
      <p:sp>
        <p:nvSpPr>
          <p:cNvPr id="5" name="Slide Number Placeholder 4"/>
          <p:cNvSpPr>
            <a:spLocks noGrp="1"/>
          </p:cNvSpPr>
          <p:nvPr>
            <p:ph type="sldNum" sz="quarter" idx="12"/>
          </p:nvPr>
        </p:nvSpPr>
        <p:spPr/>
        <p:txBody>
          <a:bodyPr/>
          <a:lstStyle/>
          <a:p>
            <a:fld id="{407F512A-4F46-4C8F-824E-9BE4D49BF0CD}" type="slidenum">
              <a:rPr lang="en-AU" smtClean="0">
                <a:solidFill>
                  <a:schemeClr val="bg1"/>
                </a:solidFill>
              </a:rPr>
              <a:pPr/>
              <a:t>3</a:t>
            </a:fld>
            <a:endParaRPr lang="en-AU"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251521" y="1144797"/>
            <a:ext cx="8640959" cy="4554963"/>
          </a:xfrm>
          <a:prstGeom prst="rect">
            <a:avLst/>
          </a:prstGeom>
          <a:noFill/>
        </p:spPr>
        <p:txBody>
          <a:bodyPr wrap="square" rtlCol="0">
            <a:noAutofit/>
          </a:bodyPr>
          <a:lstStyle/>
          <a:p>
            <a:pPr>
              <a:lnSpc>
                <a:spcPct val="70000"/>
              </a:lnSpc>
            </a:pPr>
            <a:r>
              <a:rPr lang="en-AU" sz="1600" dirty="0" smtClean="0">
                <a:solidFill>
                  <a:srgbClr val="593160"/>
                </a:solidFill>
              </a:rPr>
              <a:t>The median age for Indigenous Australians is 21 years compared to 37 years for non-Indigenous Australians</a:t>
            </a:r>
          </a:p>
          <a:p>
            <a:pPr>
              <a:lnSpc>
                <a:spcPct val="70000"/>
              </a:lnSpc>
            </a:pPr>
            <a:endParaRPr lang="en-AU" sz="1600" dirty="0" smtClean="0">
              <a:solidFill>
                <a:srgbClr val="593160"/>
              </a:solidFill>
            </a:endParaRPr>
          </a:p>
          <a:p>
            <a:pPr>
              <a:lnSpc>
                <a:spcPct val="70000"/>
              </a:lnSpc>
            </a:pPr>
            <a:r>
              <a:rPr lang="en-AU" sz="1600" dirty="0" smtClean="0">
                <a:solidFill>
                  <a:srgbClr val="593160"/>
                </a:solidFill>
              </a:rPr>
              <a:t>4 in 10 Indigenous Australians are aged less than 15 years compared with 2 in 10 non-Indigenous Australians</a:t>
            </a:r>
          </a:p>
          <a:p>
            <a:pPr>
              <a:lnSpc>
                <a:spcPct val="70000"/>
              </a:lnSpc>
            </a:pPr>
            <a:endParaRPr lang="en-AU" sz="1600" dirty="0" smtClean="0">
              <a:solidFill>
                <a:srgbClr val="593160"/>
              </a:solidFill>
            </a:endParaRPr>
          </a:p>
          <a:p>
            <a:pPr>
              <a:lnSpc>
                <a:spcPct val="70000"/>
              </a:lnSpc>
            </a:pPr>
            <a:r>
              <a:rPr lang="en-AU" sz="1600" dirty="0" smtClean="0">
                <a:solidFill>
                  <a:srgbClr val="593160"/>
                </a:solidFill>
              </a:rPr>
              <a:t>5 in 10 dependent children living in Indigenous families, live in one parent families compared with </a:t>
            </a:r>
          </a:p>
          <a:p>
            <a:pPr>
              <a:lnSpc>
                <a:spcPct val="70000"/>
              </a:lnSpc>
            </a:pPr>
            <a:r>
              <a:rPr lang="en-AU" sz="1600" dirty="0" smtClean="0">
                <a:solidFill>
                  <a:srgbClr val="593160"/>
                </a:solidFill>
              </a:rPr>
              <a:t>2 in 10 dependent children living in non-Indigenous families</a:t>
            </a:r>
          </a:p>
          <a:p>
            <a:pPr>
              <a:lnSpc>
                <a:spcPct val="70000"/>
              </a:lnSpc>
            </a:pPr>
            <a:endParaRPr lang="en-AU" sz="1600" dirty="0" smtClean="0">
              <a:solidFill>
                <a:srgbClr val="593160"/>
              </a:solidFill>
            </a:endParaRPr>
          </a:p>
          <a:p>
            <a:pPr>
              <a:lnSpc>
                <a:spcPct val="70000"/>
              </a:lnSpc>
            </a:pPr>
            <a:r>
              <a:rPr lang="en-AU" sz="1600" dirty="0" smtClean="0">
                <a:solidFill>
                  <a:srgbClr val="593160"/>
                </a:solidFill>
              </a:rPr>
              <a:t>6 in 10 Indigenous Australian adults identify with a clan, tribal or language group</a:t>
            </a:r>
          </a:p>
          <a:p>
            <a:pPr>
              <a:lnSpc>
                <a:spcPct val="90000"/>
              </a:lnSpc>
            </a:pPr>
            <a:endParaRPr lang="en-AU" sz="1600" dirty="0" smtClean="0">
              <a:solidFill>
                <a:srgbClr val="593160"/>
              </a:solidFill>
            </a:endParaRPr>
          </a:p>
          <a:p>
            <a:pPr>
              <a:lnSpc>
                <a:spcPct val="90000"/>
              </a:lnSpc>
            </a:pPr>
            <a:r>
              <a:rPr lang="en-AU" sz="1600" dirty="0" smtClean="0">
                <a:solidFill>
                  <a:srgbClr val="593160"/>
                </a:solidFill>
              </a:rPr>
              <a:t>1 in 9 Indigenous Australian adults speak an Aboriginal and Torres Strait Islander language as their main language at home</a:t>
            </a:r>
          </a:p>
          <a:p>
            <a:pPr>
              <a:lnSpc>
                <a:spcPct val="90000"/>
              </a:lnSpc>
            </a:pPr>
            <a:endParaRPr lang="en-AU" sz="1600" dirty="0" smtClean="0">
              <a:solidFill>
                <a:srgbClr val="593160"/>
              </a:solidFill>
            </a:endParaRPr>
          </a:p>
          <a:p>
            <a:pPr>
              <a:lnSpc>
                <a:spcPct val="80000"/>
              </a:lnSpc>
            </a:pPr>
            <a:r>
              <a:rPr lang="en-AU" sz="1600" dirty="0" smtClean="0">
                <a:solidFill>
                  <a:srgbClr val="593160"/>
                </a:solidFill>
              </a:rPr>
              <a:t>Three-quarters of Indigenous Australians live in major cities or regional areas of Australia, compared to almost all of non-Indigenous Australians</a:t>
            </a:r>
          </a:p>
          <a:p>
            <a:pPr>
              <a:lnSpc>
                <a:spcPct val="80000"/>
              </a:lnSpc>
            </a:pPr>
            <a:endParaRPr lang="en-AU" sz="1600" dirty="0" smtClean="0">
              <a:solidFill>
                <a:srgbClr val="593160"/>
              </a:solidFill>
            </a:endParaRPr>
          </a:p>
          <a:p>
            <a:pPr>
              <a:lnSpc>
                <a:spcPct val="80000"/>
              </a:lnSpc>
            </a:pPr>
            <a:r>
              <a:rPr lang="en-AU" sz="1600" dirty="0" smtClean="0">
                <a:solidFill>
                  <a:srgbClr val="593160"/>
                </a:solidFill>
              </a:rPr>
              <a:t>32% of Indigenous Australians live in major cities (</a:t>
            </a:r>
            <a:r>
              <a:rPr lang="en-AU" sz="1600" dirty="0" err="1" smtClean="0">
                <a:solidFill>
                  <a:srgbClr val="593160"/>
                </a:solidFill>
              </a:rPr>
              <a:t>vs</a:t>
            </a:r>
            <a:r>
              <a:rPr lang="en-AU" sz="1600" dirty="0" smtClean="0">
                <a:solidFill>
                  <a:srgbClr val="593160"/>
                </a:solidFill>
              </a:rPr>
              <a:t> 69% of non-Indigenous), 43% live in regional areas (</a:t>
            </a:r>
            <a:r>
              <a:rPr lang="en-AU" sz="1600" dirty="0" err="1" smtClean="0">
                <a:solidFill>
                  <a:srgbClr val="593160"/>
                </a:solidFill>
              </a:rPr>
              <a:t>vs</a:t>
            </a:r>
            <a:r>
              <a:rPr lang="en-AU" sz="1600" dirty="0" smtClean="0">
                <a:solidFill>
                  <a:srgbClr val="593160"/>
                </a:solidFill>
              </a:rPr>
              <a:t> 29% of non-Indigenous), and 25% live in remote areas (</a:t>
            </a:r>
            <a:r>
              <a:rPr lang="en-AU" sz="1600" dirty="0" err="1" smtClean="0">
                <a:solidFill>
                  <a:srgbClr val="593160"/>
                </a:solidFill>
              </a:rPr>
              <a:t>vs</a:t>
            </a:r>
            <a:r>
              <a:rPr lang="en-AU" sz="1600" dirty="0" smtClean="0">
                <a:solidFill>
                  <a:srgbClr val="593160"/>
                </a:solidFill>
              </a:rPr>
              <a:t> 2% of non-Indigenous)</a:t>
            </a:r>
          </a:p>
          <a:p>
            <a:pPr>
              <a:lnSpc>
                <a:spcPct val="90000"/>
              </a:lnSpc>
            </a:pPr>
            <a:endParaRPr lang="en-AU" sz="1600" dirty="0" smtClean="0">
              <a:solidFill>
                <a:srgbClr val="593160"/>
              </a:solidFill>
            </a:endParaRPr>
          </a:p>
          <a:p>
            <a:pPr>
              <a:lnSpc>
                <a:spcPct val="90000"/>
              </a:lnSpc>
            </a:pPr>
            <a:r>
              <a:rPr lang="en-AU" sz="1600" dirty="0" smtClean="0">
                <a:solidFill>
                  <a:srgbClr val="593160"/>
                </a:solidFill>
              </a:rPr>
              <a:t>The Indigenous population is likely to become more urbanised. The greatest increase in the Indigenous population to 2021 is expected in major cities (up 50%) and regional areas (up 46%), with limited growth in remote Australia (up 14%).</a:t>
            </a:r>
          </a:p>
        </p:txBody>
      </p:sp>
      <p:sp>
        <p:nvSpPr>
          <p:cNvPr id="4" name="Title 1"/>
          <p:cNvSpPr>
            <a:spLocks noGrp="1"/>
          </p:cNvSpPr>
          <p:nvPr>
            <p:ph type="title"/>
            <p:custDataLst>
              <p:tags r:id="rId1"/>
            </p:custDataLst>
          </p:nvPr>
        </p:nvSpPr>
        <p:spPr>
          <a:xfrm>
            <a:off x="0" y="0"/>
            <a:ext cx="9143999" cy="972000"/>
          </a:xfrm>
          <a:solidFill>
            <a:schemeClr val="tx2"/>
          </a:solidFill>
        </p:spPr>
        <p:txBody>
          <a:bodyPr anchor="ctr">
            <a:normAutofit/>
          </a:bodyPr>
          <a:lstStyle/>
          <a:p>
            <a:r>
              <a:rPr lang="en-AU" sz="2800" dirty="0" smtClean="0">
                <a:solidFill>
                  <a:schemeClr val="bg1"/>
                </a:solidFill>
              </a:rPr>
              <a:t>The Indigenous population is relatively young and geographically dispersed </a:t>
            </a:r>
            <a:endParaRPr lang="en-AU" sz="2800" dirty="0">
              <a:solidFill>
                <a:schemeClr val="bg1"/>
              </a:solidFill>
            </a:endParaRPr>
          </a:p>
        </p:txBody>
      </p:sp>
      <p:sp>
        <p:nvSpPr>
          <p:cNvPr id="5" name="Slide Number Placeholder 4"/>
          <p:cNvSpPr>
            <a:spLocks noGrp="1"/>
          </p:cNvSpPr>
          <p:nvPr>
            <p:ph type="sldNum" sz="quarter" idx="12"/>
          </p:nvPr>
        </p:nvSpPr>
        <p:spPr/>
        <p:txBody>
          <a:bodyPr/>
          <a:lstStyle/>
          <a:p>
            <a:fld id="{407F512A-4F46-4C8F-824E-9BE4D49BF0CD}" type="slidenum">
              <a:rPr lang="en-AU" smtClean="0">
                <a:solidFill>
                  <a:schemeClr val="bg1"/>
                </a:solidFill>
              </a:rPr>
              <a:pPr/>
              <a:t>4</a:t>
            </a:fld>
            <a:endParaRPr lang="en-AU"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custDataLst>
              <p:tags r:id="rId1"/>
            </p:custDataLst>
          </p:nvPr>
        </p:nvSpPr>
        <p:spPr>
          <a:xfrm>
            <a:off x="0" y="0"/>
            <a:ext cx="9143999" cy="972000"/>
          </a:xfrm>
          <a:solidFill>
            <a:schemeClr val="tx2"/>
          </a:solidFill>
        </p:spPr>
        <p:txBody>
          <a:bodyPr/>
          <a:lstStyle/>
          <a:p>
            <a:r>
              <a:rPr lang="en-AU" sz="2800" dirty="0" smtClean="0">
                <a:solidFill>
                  <a:schemeClr val="bg1"/>
                </a:solidFill>
              </a:rPr>
              <a:t>DEEWR is making a positive difference to the lives</a:t>
            </a:r>
            <a:br>
              <a:rPr lang="en-AU" sz="2800" dirty="0" smtClean="0">
                <a:solidFill>
                  <a:schemeClr val="bg1"/>
                </a:solidFill>
              </a:rPr>
            </a:br>
            <a:r>
              <a:rPr lang="en-AU" sz="2800" dirty="0" smtClean="0">
                <a:solidFill>
                  <a:schemeClr val="bg1"/>
                </a:solidFill>
              </a:rPr>
              <a:t>of Aboriginal and Torres Strait Islander people</a:t>
            </a:r>
            <a:endParaRPr lang="en-AU" sz="2800" dirty="0">
              <a:solidFill>
                <a:schemeClr val="bg1"/>
              </a:solidFill>
            </a:endParaRPr>
          </a:p>
        </p:txBody>
      </p:sp>
      <p:sp>
        <p:nvSpPr>
          <p:cNvPr id="3" name="TextBox 2"/>
          <p:cNvSpPr txBox="1"/>
          <p:nvPr/>
        </p:nvSpPr>
        <p:spPr>
          <a:xfrm>
            <a:off x="251521" y="1144798"/>
            <a:ext cx="8640959" cy="4708981"/>
          </a:xfrm>
          <a:prstGeom prst="rect">
            <a:avLst/>
          </a:prstGeom>
          <a:noFill/>
        </p:spPr>
        <p:txBody>
          <a:bodyPr wrap="square" rtlCol="0">
            <a:spAutoFit/>
          </a:bodyPr>
          <a:lstStyle/>
          <a:p>
            <a:r>
              <a:rPr lang="en-AU" sz="1600" dirty="0" smtClean="0">
                <a:solidFill>
                  <a:srgbClr val="593160"/>
                </a:solidFill>
              </a:rPr>
              <a:t>In 2008, the Australian Government made a historic commitment to close the gap in life expectancy and life opportunities between Indigenous and non-Indigenous Australians</a:t>
            </a:r>
          </a:p>
          <a:p>
            <a:pPr>
              <a:spcBef>
                <a:spcPts val="1200"/>
              </a:spcBef>
            </a:pPr>
            <a:r>
              <a:rPr lang="en-AU" sz="1600" dirty="0" smtClean="0">
                <a:solidFill>
                  <a:srgbClr val="593160"/>
                </a:solidFill>
              </a:rPr>
              <a:t>Six targets to close the gap in Indigenous disadvantage were agreed by the Council of Australian Governments and these form the pillars of the Government’s national Indigenous reform agenda</a:t>
            </a:r>
          </a:p>
          <a:p>
            <a:pPr>
              <a:spcBef>
                <a:spcPts val="1200"/>
              </a:spcBef>
            </a:pPr>
            <a:r>
              <a:rPr lang="en-AU" sz="1600" dirty="0" smtClean="0">
                <a:solidFill>
                  <a:srgbClr val="593160"/>
                </a:solidFill>
              </a:rPr>
              <a:t>DEEWR has lead responsibility for four targets related to early childhood, education and employment:</a:t>
            </a:r>
          </a:p>
          <a:p>
            <a:pPr marL="447675" lvl="0" indent="-180975">
              <a:spcBef>
                <a:spcPts val="600"/>
              </a:spcBef>
              <a:buFont typeface="Arial" pitchFamily="34" charset="0"/>
              <a:buChar char="•"/>
            </a:pPr>
            <a:r>
              <a:rPr lang="en-AU" sz="1600" dirty="0" smtClean="0">
                <a:solidFill>
                  <a:srgbClr val="593160"/>
                </a:solidFill>
              </a:rPr>
              <a:t>Ensure all Indigenous four year olds in remote communities have access to quality early childhood education by 2013</a:t>
            </a:r>
          </a:p>
          <a:p>
            <a:pPr marL="447675" lvl="0" indent="-180975">
              <a:spcBef>
                <a:spcPts val="600"/>
              </a:spcBef>
              <a:buFont typeface="Arial" pitchFamily="34" charset="0"/>
              <a:buChar char="•"/>
            </a:pPr>
            <a:r>
              <a:rPr lang="en-AU" sz="1600" dirty="0" smtClean="0">
                <a:solidFill>
                  <a:srgbClr val="593160"/>
                </a:solidFill>
              </a:rPr>
              <a:t>Halve the gap for Indigenous students in reading, writing and numeracy by 2018</a:t>
            </a:r>
          </a:p>
          <a:p>
            <a:pPr marL="447675" lvl="0" indent="-180975">
              <a:spcBef>
                <a:spcPts val="600"/>
              </a:spcBef>
              <a:buFont typeface="Arial" pitchFamily="34" charset="0"/>
              <a:buChar char="•"/>
            </a:pPr>
            <a:r>
              <a:rPr lang="en-AU" sz="1600" dirty="0" smtClean="0">
                <a:solidFill>
                  <a:srgbClr val="593160"/>
                </a:solidFill>
              </a:rPr>
              <a:t>Halve the gap for Indigenous 20</a:t>
            </a:r>
            <a:r>
              <a:rPr lang="en-AU" sz="1600" dirty="0" smtClean="0">
                <a:solidFill>
                  <a:srgbClr val="593160"/>
                </a:solidFill>
                <a:latin typeface="Calibri"/>
                <a:cs typeface="Calibri"/>
                <a:sym typeface="Symbol"/>
              </a:rPr>
              <a:t>–</a:t>
            </a:r>
            <a:r>
              <a:rPr lang="en-AU" sz="1600" dirty="0" smtClean="0">
                <a:solidFill>
                  <a:srgbClr val="593160"/>
                </a:solidFill>
              </a:rPr>
              <a:t>24 year olds in Year 12 or equivalent attainment rates by 2020</a:t>
            </a:r>
          </a:p>
          <a:p>
            <a:pPr marL="447675" lvl="0" indent="-180975">
              <a:spcBef>
                <a:spcPts val="600"/>
              </a:spcBef>
              <a:buFont typeface="Arial" pitchFamily="34" charset="0"/>
              <a:buChar char="•"/>
            </a:pPr>
            <a:r>
              <a:rPr lang="en-AU" sz="1600" dirty="0" smtClean="0">
                <a:solidFill>
                  <a:srgbClr val="593160"/>
                </a:solidFill>
              </a:rPr>
              <a:t>Halve the gap in employment outcomes between Indigenous and non‑Indigenous Australians by 2018</a:t>
            </a:r>
          </a:p>
          <a:p>
            <a:pPr>
              <a:spcBef>
                <a:spcPts val="1200"/>
              </a:spcBef>
            </a:pPr>
            <a:r>
              <a:rPr lang="en-AU" sz="1600" dirty="0" smtClean="0">
                <a:solidFill>
                  <a:srgbClr val="593160"/>
                </a:solidFill>
              </a:rPr>
              <a:t>Indigenous business is everyone’s business. This means that all our programs, services and policies need to improve outcomes for Aboriginal and Torres Strait Islander people</a:t>
            </a:r>
          </a:p>
          <a:p>
            <a:pPr>
              <a:spcBef>
                <a:spcPts val="1200"/>
              </a:spcBef>
            </a:pPr>
            <a:r>
              <a:rPr lang="en-AU" sz="1600" dirty="0" smtClean="0">
                <a:solidFill>
                  <a:srgbClr val="593160"/>
                </a:solidFill>
              </a:rPr>
              <a:t>We need to work together to ensure that mainstream and targeted initiatives across all clusters reinforce each other and produce positive outcomes for all Indigenous Australians</a:t>
            </a:r>
          </a:p>
        </p:txBody>
      </p:sp>
      <p:sp>
        <p:nvSpPr>
          <p:cNvPr id="5" name="Slide Number Placeholder 4"/>
          <p:cNvSpPr>
            <a:spLocks noGrp="1"/>
          </p:cNvSpPr>
          <p:nvPr>
            <p:ph type="sldNum" sz="quarter" idx="12"/>
          </p:nvPr>
        </p:nvSpPr>
        <p:spPr/>
        <p:txBody>
          <a:bodyPr/>
          <a:lstStyle/>
          <a:p>
            <a:fld id="{407F512A-4F46-4C8F-824E-9BE4D49BF0CD}" type="slidenum">
              <a:rPr lang="en-AU" smtClean="0">
                <a:solidFill>
                  <a:schemeClr val="bg1"/>
                </a:solidFill>
              </a:rPr>
              <a:pPr/>
              <a:t>5</a:t>
            </a:fld>
            <a:endParaRPr lang="en-AU"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22" name="Picture 21" descr="Indigenous regions map_02.jpg"/>
          <p:cNvPicPr>
            <a:picLocks noChangeAspect="1"/>
          </p:cNvPicPr>
          <p:nvPr/>
        </p:nvPicPr>
        <p:blipFill>
          <a:blip r:embed="rId5" cstate="print"/>
          <a:srcRect l="818" t="982"/>
          <a:stretch>
            <a:fillRect/>
          </a:stretch>
        </p:blipFill>
        <p:spPr>
          <a:xfrm>
            <a:off x="4084320" y="1386840"/>
            <a:ext cx="4617900" cy="3457710"/>
          </a:xfrm>
          <a:prstGeom prst="rect">
            <a:avLst/>
          </a:prstGeom>
        </p:spPr>
      </p:pic>
      <p:sp>
        <p:nvSpPr>
          <p:cNvPr id="4" name="Title 1"/>
          <p:cNvSpPr>
            <a:spLocks noGrp="1"/>
          </p:cNvSpPr>
          <p:nvPr>
            <p:ph type="title"/>
            <p:custDataLst>
              <p:tags r:id="rId1"/>
            </p:custDataLst>
          </p:nvPr>
        </p:nvSpPr>
        <p:spPr>
          <a:xfrm>
            <a:off x="0" y="0"/>
            <a:ext cx="9143999" cy="972000"/>
          </a:xfrm>
          <a:solidFill>
            <a:schemeClr val="tx2"/>
          </a:solidFill>
        </p:spPr>
        <p:txBody>
          <a:bodyPr>
            <a:normAutofit/>
          </a:bodyPr>
          <a:lstStyle/>
          <a:p>
            <a:r>
              <a:rPr lang="en-AU" sz="2800" dirty="0" smtClean="0">
                <a:solidFill>
                  <a:schemeClr val="bg1"/>
                </a:solidFill>
              </a:rPr>
              <a:t>Experiences during early childhood affect outcomes in education, employment  and health later in life</a:t>
            </a:r>
            <a:endParaRPr lang="en-AU" sz="2800" dirty="0">
              <a:solidFill>
                <a:schemeClr val="bg1"/>
              </a:solidFill>
            </a:endParaRPr>
          </a:p>
        </p:txBody>
      </p:sp>
      <p:sp>
        <p:nvSpPr>
          <p:cNvPr id="15" name="Text Box 2"/>
          <p:cNvSpPr txBox="1">
            <a:spLocks noChangeArrowheads="1"/>
          </p:cNvSpPr>
          <p:nvPr/>
        </p:nvSpPr>
        <p:spPr bwMode="auto">
          <a:xfrm>
            <a:off x="251460" y="1052736"/>
            <a:ext cx="8641080" cy="584775"/>
          </a:xfrm>
          <a:prstGeom prst="rect">
            <a:avLst/>
          </a:prstGeom>
          <a:noFill/>
          <a:ln w="9525">
            <a:noFill/>
            <a:miter lim="800000"/>
            <a:headEnd/>
            <a:tailEnd/>
          </a:ln>
          <a:effectLst/>
        </p:spPr>
        <p:txBody>
          <a:bodyPr wrap="square" lIns="0">
            <a:spAutoFit/>
          </a:bodyPr>
          <a:lstStyle/>
          <a:p>
            <a:pPr>
              <a:spcBef>
                <a:spcPct val="50000"/>
              </a:spcBef>
            </a:pPr>
            <a:r>
              <a:rPr lang="en-AU" sz="1600" b="1" i="1" dirty="0" smtClean="0">
                <a:solidFill>
                  <a:schemeClr val="accent1"/>
                </a:solidFill>
              </a:rPr>
              <a:t>Ensure all Indigenous four year olds in remote communities have access to quality early childhood education by 2013</a:t>
            </a:r>
            <a:endParaRPr lang="en-AU" sz="1600" b="1" i="1" dirty="0">
              <a:solidFill>
                <a:schemeClr val="accent1"/>
              </a:solidFill>
              <a:latin typeface="Calibri" pitchFamily="34" charset="0"/>
            </a:endParaRPr>
          </a:p>
        </p:txBody>
      </p:sp>
      <p:grpSp>
        <p:nvGrpSpPr>
          <p:cNvPr id="12" name="Group 11"/>
          <p:cNvGrpSpPr/>
          <p:nvPr/>
        </p:nvGrpSpPr>
        <p:grpSpPr>
          <a:xfrm>
            <a:off x="251448" y="1481134"/>
            <a:ext cx="3749052" cy="3967166"/>
            <a:chOff x="251448" y="1435414"/>
            <a:chExt cx="3749052" cy="3967166"/>
          </a:xfrm>
        </p:grpSpPr>
        <p:sp>
          <p:nvSpPr>
            <p:cNvPr id="13" name="Freeform 29"/>
            <p:cNvSpPr>
              <a:spLocks/>
            </p:cNvSpPr>
            <p:nvPr/>
          </p:nvSpPr>
          <p:spPr bwMode="gray">
            <a:xfrm>
              <a:off x="251448" y="1435414"/>
              <a:ext cx="3749052" cy="3967166"/>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CC0000"/>
            </a:solidFill>
            <a:ln w="12700">
              <a:solidFill>
                <a:srgbClr val="CC0000"/>
              </a:solidFill>
              <a:round/>
              <a:headEnd/>
              <a:tailEnd/>
            </a:ln>
          </p:spPr>
          <p:txBody>
            <a:bodyPr tIns="91440" bIns="91440" anchor="ctr"/>
            <a:lstStyle/>
            <a:p>
              <a:endParaRPr lang="en-AU" dirty="0"/>
            </a:p>
          </p:txBody>
        </p:sp>
        <p:sp>
          <p:nvSpPr>
            <p:cNvPr id="14" name="Rectangle 3"/>
            <p:cNvSpPr>
              <a:spLocks noChangeArrowheads="1"/>
            </p:cNvSpPr>
            <p:nvPr/>
          </p:nvSpPr>
          <p:spPr bwMode="auto">
            <a:xfrm>
              <a:off x="579120" y="2173843"/>
              <a:ext cx="3093708" cy="27084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400" b="1" i="0" u="none" strike="noStrike" cap="none" normalizeH="0" baseline="0" dirty="0" smtClean="0">
                  <a:ln>
                    <a:noFill/>
                  </a:ln>
                  <a:solidFill>
                    <a:srgbClr val="593160"/>
                  </a:solidFill>
                  <a:latin typeface="Calibri" pitchFamily="34" charset="0"/>
                  <a:ea typeface="Times New Roman" pitchFamily="18" charset="0"/>
                  <a:cs typeface="Calibri" pitchFamily="34" charset="0"/>
                </a:rPr>
                <a:t>Why is this target important?</a:t>
              </a:r>
              <a:endParaRPr kumimoji="0" lang="en-AU" sz="1400" b="0" i="0" u="none" strike="noStrike" cap="none" normalizeH="0" baseline="0" dirty="0" smtClean="0">
                <a:ln>
                  <a:noFill/>
                </a:ln>
                <a:solidFill>
                  <a:srgbClr val="593160"/>
                </a:solidFill>
                <a:latin typeface="Arial" pitchFamily="34" charset="0"/>
                <a:cs typeface="Arial" pitchFamily="34" charset="0"/>
              </a:endParaRPr>
            </a:p>
            <a:p>
              <a:pPr marL="180000" marR="0" lvl="0" indent="-180000" algn="l" defTabSz="914400" rtl="0" eaLnBrk="0" fontAlgn="base" latinLnBrk="0" hangingPunct="0">
                <a:lnSpc>
                  <a:spcPct val="100000"/>
                </a:lnSpc>
                <a:spcBef>
                  <a:spcPct val="0"/>
                </a:spcBef>
                <a:spcAft>
                  <a:spcPct val="0"/>
                </a:spcAft>
                <a:buClrTx/>
                <a:buSzTx/>
                <a:buFontTx/>
                <a:buChar char="•"/>
                <a:tabLst/>
              </a:pPr>
              <a:r>
                <a:rPr kumimoji="0" lang="en-AU" sz="1200" b="0" i="0" u="none" strike="noStrike" cap="none" normalizeH="0" baseline="0" dirty="0" smtClean="0">
                  <a:ln>
                    <a:noFill/>
                  </a:ln>
                  <a:solidFill>
                    <a:srgbClr val="593160"/>
                  </a:solidFill>
                  <a:latin typeface="Calibri" pitchFamily="34" charset="0"/>
                  <a:ea typeface="Calibri" pitchFamily="34" charset="0"/>
                  <a:cs typeface="Calibri" pitchFamily="34" charset="0"/>
                </a:rPr>
                <a:t>Early childhood is a critical stage in human development</a:t>
              </a:r>
              <a:r>
                <a:rPr kumimoji="0" lang="en-AU" sz="1200" b="0" i="0" u="none" strike="noStrike" cap="none" normalizeH="0" baseline="0" dirty="0" smtClean="0">
                  <a:ln>
                    <a:noFill/>
                  </a:ln>
                  <a:solidFill>
                    <a:srgbClr val="593160"/>
                  </a:solidFill>
                  <a:latin typeface="Calibri"/>
                  <a:ea typeface="Calibri" pitchFamily="34" charset="0"/>
                  <a:cs typeface="Calibri"/>
                </a:rPr>
                <a:t>—children’s</a:t>
              </a:r>
              <a:r>
                <a:rPr kumimoji="0" lang="en-AU" sz="1200" b="0" i="0" u="none" strike="noStrike" cap="none" normalizeH="0" baseline="0" dirty="0" smtClean="0">
                  <a:ln>
                    <a:noFill/>
                  </a:ln>
                  <a:solidFill>
                    <a:srgbClr val="593160"/>
                  </a:solidFill>
                  <a:latin typeface="Calibri" pitchFamily="34" charset="0"/>
                  <a:ea typeface="Calibri" pitchFamily="34" charset="0"/>
                  <a:cs typeface="Calibri" pitchFamily="34" charset="0"/>
                </a:rPr>
                <a:t> </a:t>
              </a:r>
              <a:r>
                <a:rPr lang="en-AU" sz="1200" dirty="0" smtClean="0">
                  <a:solidFill>
                    <a:srgbClr val="593160"/>
                  </a:solidFill>
                  <a:latin typeface="Calibri" pitchFamily="34" charset="0"/>
                  <a:ea typeface="Calibri" pitchFamily="34" charset="0"/>
                  <a:cs typeface="Calibri" pitchFamily="34" charset="0"/>
                </a:rPr>
                <a:t>e</a:t>
              </a:r>
              <a:r>
                <a:rPr kumimoji="0" lang="en-AU" sz="1200" b="0" i="0" u="none" strike="noStrike" cap="none" normalizeH="0" baseline="0" dirty="0" smtClean="0">
                  <a:ln>
                    <a:noFill/>
                  </a:ln>
                  <a:solidFill>
                    <a:srgbClr val="593160"/>
                  </a:solidFill>
                  <a:latin typeface="Calibri" pitchFamily="34" charset="0"/>
                  <a:ea typeface="Calibri" pitchFamily="34" charset="0"/>
                  <a:cs typeface="Calibri" pitchFamily="34" charset="0"/>
                </a:rPr>
                <a:t>xperiences can harm or benefit their later health, learning and behaviour</a:t>
              </a:r>
            </a:p>
            <a:p>
              <a:pPr marL="180000" indent="-180000" eaLnBrk="0" fontAlgn="base" hangingPunct="0">
                <a:spcBef>
                  <a:spcPct val="0"/>
                </a:spcBef>
                <a:spcAft>
                  <a:spcPct val="0"/>
                </a:spcAft>
                <a:buFontTx/>
                <a:buChar char="•"/>
              </a:pPr>
              <a:r>
                <a:rPr lang="en-AU" sz="1200" dirty="0" smtClean="0">
                  <a:solidFill>
                    <a:srgbClr val="593160"/>
                  </a:solidFill>
                  <a:latin typeface="Calibri" pitchFamily="34" charset="0"/>
                  <a:cs typeface="Calibri" pitchFamily="34" charset="0"/>
                </a:rPr>
                <a:t>Indigenous children are a</a:t>
              </a:r>
              <a:r>
                <a:rPr lang="en-AU" sz="1200" dirty="0" smtClean="0">
                  <a:solidFill>
                    <a:srgbClr val="593160"/>
                  </a:solidFill>
                </a:rPr>
                <a:t>lmost 4 times more likely to be developmentally vulnerable in literacy and numeracy in their first year of full-time schooling</a:t>
              </a:r>
              <a:endParaRPr kumimoji="0" lang="en-AU" sz="1200" b="0" i="0" u="none" strike="noStrike" cap="none" normalizeH="0" baseline="0" dirty="0" smtClean="0">
                <a:ln>
                  <a:noFill/>
                </a:ln>
                <a:solidFill>
                  <a:srgbClr val="593160"/>
                </a:solidFill>
                <a:latin typeface="Arial" pitchFamily="34" charset="0"/>
                <a:cs typeface="Arial" pitchFamily="34" charset="0"/>
              </a:endParaRPr>
            </a:p>
            <a:p>
              <a:pPr marL="180000" marR="0" lvl="0" indent="-180000" algn="l" defTabSz="914400" rtl="0" eaLnBrk="0" fontAlgn="base" latinLnBrk="0" hangingPunct="0">
                <a:lnSpc>
                  <a:spcPct val="100000"/>
                </a:lnSpc>
                <a:spcBef>
                  <a:spcPct val="0"/>
                </a:spcBef>
                <a:spcAft>
                  <a:spcPct val="0"/>
                </a:spcAft>
                <a:buClrTx/>
                <a:buSzTx/>
                <a:buFontTx/>
                <a:buChar char="•"/>
                <a:tabLst/>
              </a:pPr>
              <a:r>
                <a:rPr kumimoji="0" lang="en-AU" sz="1200" b="0" i="0" u="none" strike="noStrike" cap="none" normalizeH="0" baseline="0" dirty="0" smtClean="0">
                  <a:ln>
                    <a:noFill/>
                  </a:ln>
                  <a:solidFill>
                    <a:srgbClr val="593160"/>
                  </a:solidFill>
                  <a:latin typeface="Calibri" pitchFamily="34" charset="0"/>
                  <a:ea typeface="Calibri" pitchFamily="34" charset="0"/>
                  <a:cs typeface="Calibri" pitchFamily="34" charset="0"/>
                </a:rPr>
                <a:t>Ensuring all children have access to high quality early childhood education gives them the best start in life, and sets them on the path to success in school, further education and work</a:t>
              </a:r>
              <a:endParaRPr kumimoji="0" lang="en-AU" sz="1200" b="0" i="0" u="none" strike="noStrike" cap="none" normalizeH="0" baseline="0" dirty="0" smtClean="0">
                <a:ln>
                  <a:noFill/>
                </a:ln>
                <a:solidFill>
                  <a:srgbClr val="593160"/>
                </a:solidFill>
                <a:latin typeface="Calibri" pitchFamily="34" charset="0"/>
                <a:ea typeface="Times New Roman" pitchFamily="18" charset="0"/>
                <a:cs typeface="Calibri" pitchFamily="34" charset="0"/>
              </a:endParaRPr>
            </a:p>
          </p:txBody>
        </p:sp>
      </p:grpSp>
      <p:grpSp>
        <p:nvGrpSpPr>
          <p:cNvPr id="25" name="Group 24"/>
          <p:cNvGrpSpPr/>
          <p:nvPr/>
        </p:nvGrpSpPr>
        <p:grpSpPr>
          <a:xfrm>
            <a:off x="3168457" y="4508376"/>
            <a:ext cx="5652000" cy="1740024"/>
            <a:chOff x="2650297" y="4599816"/>
            <a:chExt cx="5652000" cy="1740024"/>
          </a:xfrm>
        </p:grpSpPr>
        <p:sp>
          <p:nvSpPr>
            <p:cNvPr id="5" name="Freeform 30"/>
            <p:cNvSpPr>
              <a:spLocks/>
            </p:cNvSpPr>
            <p:nvPr/>
          </p:nvSpPr>
          <p:spPr bwMode="gray">
            <a:xfrm>
              <a:off x="2650297" y="4599816"/>
              <a:ext cx="5652000" cy="174002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DC6E00"/>
            </a:solidFill>
            <a:ln w="9525">
              <a:solidFill>
                <a:srgbClr val="DC6E00"/>
              </a:solidFill>
              <a:round/>
              <a:headEnd/>
              <a:tailEnd/>
            </a:ln>
          </p:spPr>
          <p:txBody>
            <a:bodyPr tIns="91440" bIns="91440" anchor="ctr"/>
            <a:lstStyle/>
            <a:p>
              <a:endParaRPr lang="en-AU" dirty="0"/>
            </a:p>
          </p:txBody>
        </p:sp>
        <p:sp>
          <p:nvSpPr>
            <p:cNvPr id="6" name="Rectangle 4"/>
            <p:cNvSpPr>
              <a:spLocks noChangeArrowheads="1"/>
            </p:cNvSpPr>
            <p:nvPr/>
          </p:nvSpPr>
          <p:spPr bwMode="auto">
            <a:xfrm>
              <a:off x="3278231" y="4840104"/>
              <a:ext cx="4396133" cy="12311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lang="en-AU" sz="1400" b="1" dirty="0" smtClean="0">
                  <a:solidFill>
                    <a:srgbClr val="593160"/>
                  </a:solidFill>
                  <a:latin typeface="Calibri" pitchFamily="34" charset="0"/>
                  <a:ea typeface="Calibri" pitchFamily="34" charset="0"/>
                  <a:cs typeface="Calibri" pitchFamily="34" charset="0"/>
                </a:rPr>
                <a:t>What is the gap and how are we going</a:t>
              </a:r>
              <a:r>
                <a:rPr lang="en-AU" sz="1200" b="1" dirty="0" smtClean="0">
                  <a:solidFill>
                    <a:srgbClr val="593160"/>
                  </a:solidFill>
                  <a:latin typeface="Calibri" pitchFamily="34" charset="0"/>
                  <a:ea typeface="Calibri" pitchFamily="34" charset="0"/>
                  <a:cs typeface="Calibri" pitchFamily="34" charset="0"/>
                </a:rPr>
                <a:t>?</a:t>
              </a:r>
              <a:endParaRPr kumimoji="0" lang="en-AU" sz="1200" b="1" i="0" u="none" strike="noStrike" cap="none" normalizeH="0" baseline="0" dirty="0" smtClean="0">
                <a:ln>
                  <a:noFill/>
                </a:ln>
                <a:solidFill>
                  <a:srgbClr val="593160"/>
                </a:solidFill>
                <a:effectLst/>
                <a:latin typeface="Calibri" pitchFamily="34" charset="0"/>
                <a:ea typeface="Calibri" pitchFamily="34" charset="0"/>
                <a:cs typeface="Calibri" pitchFamily="34" charset="0"/>
              </a:endParaRPr>
            </a:p>
            <a:p>
              <a:pPr marL="180000" marR="0" lvl="0" indent="-180000" algn="l" defTabSz="914400" rtl="0" eaLnBrk="1" fontAlgn="base" latinLnBrk="0" hangingPunct="1">
                <a:lnSpc>
                  <a:spcPct val="100000"/>
                </a:lnSpc>
                <a:spcBef>
                  <a:spcPct val="0"/>
                </a:spcBef>
                <a:spcAft>
                  <a:spcPct val="0"/>
                </a:spcAft>
                <a:buClrTx/>
                <a:buSzTx/>
                <a:buFontTx/>
                <a:buChar char="•"/>
                <a:tabLst/>
              </a:pPr>
              <a:r>
                <a:rPr kumimoji="0" lang="en-AU" sz="1200" b="0" i="0" u="none" strike="noStrike" cap="none" normalizeH="0" baseline="0" dirty="0" smtClean="0">
                  <a:ln>
                    <a:noFill/>
                  </a:ln>
                  <a:solidFill>
                    <a:srgbClr val="593160"/>
                  </a:solidFill>
                  <a:effectLst/>
                  <a:ea typeface="Calibri" pitchFamily="34" charset="0"/>
                  <a:cs typeface="Calibri" pitchFamily="34" charset="0"/>
                </a:rPr>
                <a:t>Available data suggest that 87 per cent of Indigenous children in remote locations are enrolled in preschool, compared to 70 per cent nationally</a:t>
              </a:r>
              <a:endParaRPr kumimoji="0" lang="en-AU" sz="1200" b="0" i="0" u="none" strike="noStrike" cap="none" normalizeH="0" baseline="0" dirty="0" smtClean="0">
                <a:ln>
                  <a:noFill/>
                </a:ln>
                <a:solidFill>
                  <a:srgbClr val="593160"/>
                </a:solidFill>
                <a:effectLst/>
                <a:cs typeface="Arial" pitchFamily="34" charset="0"/>
              </a:endParaRPr>
            </a:p>
            <a:p>
              <a:pPr marL="180000" marR="0" lvl="0" indent="-180000" algn="l" defTabSz="914400" rtl="0" eaLnBrk="0" fontAlgn="base" latinLnBrk="0" hangingPunct="0">
                <a:lnSpc>
                  <a:spcPct val="100000"/>
                </a:lnSpc>
                <a:spcBef>
                  <a:spcPct val="0"/>
                </a:spcBef>
                <a:spcAft>
                  <a:spcPct val="0"/>
                </a:spcAft>
                <a:buClrTx/>
                <a:buSzTx/>
                <a:buFontTx/>
                <a:buChar char="•"/>
                <a:tabLst/>
              </a:pPr>
              <a:r>
                <a:rPr kumimoji="0" lang="en-AU" sz="1200" b="0" i="0" u="none" strike="noStrike" cap="none" normalizeH="0" baseline="0" dirty="0" smtClean="0">
                  <a:ln>
                    <a:noFill/>
                  </a:ln>
                  <a:solidFill>
                    <a:srgbClr val="593160"/>
                  </a:solidFill>
                  <a:effectLst/>
                  <a:ea typeface="Calibri" pitchFamily="34" charset="0"/>
                  <a:cs typeface="Calibri" pitchFamily="34" charset="0"/>
                </a:rPr>
                <a:t>We have made significant progress in ensuring access to early childhood education, and are likely to meet this target in 2013</a:t>
              </a:r>
              <a:endParaRPr kumimoji="0" lang="en-AU" sz="1200" b="0" i="0" u="none" strike="noStrike" cap="none" normalizeH="0" baseline="0" dirty="0" smtClean="0">
                <a:ln>
                  <a:noFill/>
                </a:ln>
                <a:solidFill>
                  <a:srgbClr val="593160"/>
                </a:solidFill>
                <a:effectLst/>
                <a:cs typeface="Arial" pitchFamily="34" charset="0"/>
              </a:endParaRPr>
            </a:p>
          </p:txBody>
        </p:sp>
      </p:grpSp>
      <p:sp>
        <p:nvSpPr>
          <p:cNvPr id="11" name="Slide Number Placeholder 10"/>
          <p:cNvSpPr>
            <a:spLocks noGrp="1"/>
          </p:cNvSpPr>
          <p:nvPr>
            <p:ph type="sldNum" sz="quarter" idx="12"/>
          </p:nvPr>
        </p:nvSpPr>
        <p:spPr/>
        <p:txBody>
          <a:bodyPr/>
          <a:lstStyle/>
          <a:p>
            <a:fld id="{407F512A-4F46-4C8F-824E-9BE4D49BF0CD}" type="slidenum">
              <a:rPr lang="en-AU" smtClean="0">
                <a:solidFill>
                  <a:schemeClr val="bg1"/>
                </a:solidFill>
              </a:rPr>
              <a:pPr/>
              <a:t>6</a:t>
            </a:fld>
            <a:endParaRPr lang="en-AU"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custDataLst>
              <p:tags r:id="rId1"/>
            </p:custDataLst>
          </p:nvPr>
        </p:nvSpPr>
        <p:spPr>
          <a:xfrm>
            <a:off x="0" y="0"/>
            <a:ext cx="9143999" cy="972000"/>
          </a:xfrm>
          <a:solidFill>
            <a:schemeClr val="tx2"/>
          </a:solidFill>
        </p:spPr>
        <p:txBody>
          <a:bodyPr>
            <a:normAutofit fontScale="90000"/>
          </a:bodyPr>
          <a:lstStyle/>
          <a:p>
            <a:r>
              <a:rPr lang="en-AU" sz="2800" dirty="0" smtClean="0">
                <a:solidFill>
                  <a:schemeClr val="bg1"/>
                </a:solidFill>
              </a:rPr>
              <a:t>Indigenous Australian children will have quality early childhood </a:t>
            </a:r>
            <a:br>
              <a:rPr lang="en-AU" sz="2800" dirty="0" smtClean="0">
                <a:solidFill>
                  <a:schemeClr val="bg1"/>
                </a:solidFill>
              </a:rPr>
            </a:br>
            <a:r>
              <a:rPr lang="en-AU" sz="2800" dirty="0" smtClean="0">
                <a:solidFill>
                  <a:schemeClr val="bg1"/>
                </a:solidFill>
              </a:rPr>
              <a:t>education for the best start in life</a:t>
            </a:r>
            <a:endParaRPr lang="en-AU" sz="2800" dirty="0">
              <a:solidFill>
                <a:schemeClr val="bg1"/>
              </a:solidFill>
            </a:endParaRPr>
          </a:p>
        </p:txBody>
      </p:sp>
      <p:grpSp>
        <p:nvGrpSpPr>
          <p:cNvPr id="16" name="Group 15"/>
          <p:cNvGrpSpPr/>
          <p:nvPr/>
        </p:nvGrpSpPr>
        <p:grpSpPr>
          <a:xfrm>
            <a:off x="241995" y="980728"/>
            <a:ext cx="8640960" cy="2808312"/>
            <a:chOff x="241995" y="980728"/>
            <a:chExt cx="8640960" cy="2808312"/>
          </a:xfrm>
        </p:grpSpPr>
        <p:sp>
          <p:nvSpPr>
            <p:cNvPr id="15" name="Freeform 29"/>
            <p:cNvSpPr>
              <a:spLocks/>
            </p:cNvSpPr>
            <p:nvPr/>
          </p:nvSpPr>
          <p:spPr bwMode="gray">
            <a:xfrm>
              <a:off x="241995" y="980728"/>
              <a:ext cx="8640960" cy="2808312"/>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FFC000"/>
            </a:solidFill>
            <a:ln w="12700">
              <a:solidFill>
                <a:srgbClr val="FFC000"/>
              </a:solidFill>
              <a:round/>
              <a:headEnd/>
              <a:tailEnd/>
            </a:ln>
          </p:spPr>
          <p:txBody>
            <a:bodyPr tIns="91440" bIns="91440" anchor="ctr"/>
            <a:lstStyle/>
            <a:p>
              <a:endParaRPr lang="en-AU" dirty="0"/>
            </a:p>
          </p:txBody>
        </p:sp>
        <p:sp>
          <p:nvSpPr>
            <p:cNvPr id="14" name="Rectangle 13"/>
            <p:cNvSpPr/>
            <p:nvPr/>
          </p:nvSpPr>
          <p:spPr>
            <a:xfrm>
              <a:off x="1360215" y="1211610"/>
              <a:ext cx="6408712" cy="2492990"/>
            </a:xfrm>
            <a:prstGeom prst="rect">
              <a:avLst/>
            </a:prstGeom>
          </p:spPr>
          <p:txBody>
            <a:bodyPr wrap="square">
              <a:spAutoFit/>
            </a:bodyPr>
            <a:lstStyle/>
            <a:p>
              <a:pPr lvl="0" algn="ctr" fontAlgn="base">
                <a:spcBef>
                  <a:spcPct val="0"/>
                </a:spcBef>
                <a:spcAft>
                  <a:spcPct val="0"/>
                </a:spcAft>
              </a:pPr>
              <a:r>
                <a:rPr lang="en-AU" sz="1600" b="1" dirty="0" smtClean="0">
                  <a:solidFill>
                    <a:srgbClr val="593160"/>
                  </a:solidFill>
                  <a:latin typeface="Calibri" pitchFamily="34" charset="0"/>
                  <a:ea typeface="Calibri" pitchFamily="34" charset="0"/>
                  <a:cs typeface="Calibri" pitchFamily="34" charset="0"/>
                </a:rPr>
                <a:t>What are we doing?</a:t>
              </a:r>
            </a:p>
            <a:p>
              <a:pPr marL="180000" lvl="0" indent="-180000" fontAlgn="base">
                <a:spcBef>
                  <a:spcPct val="0"/>
                </a:spcBef>
                <a:spcAft>
                  <a:spcPct val="0"/>
                </a:spcAft>
                <a:buFontTx/>
                <a:buChar char="•"/>
              </a:pPr>
              <a:r>
                <a:rPr lang="en-AU" sz="1400" dirty="0" smtClean="0">
                  <a:solidFill>
                    <a:srgbClr val="593160"/>
                  </a:solidFill>
                  <a:latin typeface="Calibri" pitchFamily="34" charset="0"/>
                  <a:ea typeface="Calibri" pitchFamily="34" charset="0"/>
                  <a:cs typeface="Calibri" pitchFamily="34" charset="0"/>
                </a:rPr>
                <a:t>Building a quality workforce and developing quality standards for early childhood education and care including through the implementation of the Early Years Learning Framework</a:t>
              </a:r>
              <a:endParaRPr lang="en-AU" sz="1400" dirty="0" smtClean="0">
                <a:solidFill>
                  <a:srgbClr val="593160"/>
                </a:solidFill>
                <a:latin typeface="Arial" pitchFamily="34" charset="0"/>
                <a:cs typeface="Arial" pitchFamily="34" charset="0"/>
              </a:endParaRPr>
            </a:p>
            <a:p>
              <a:pPr marL="180000" lvl="0" indent="-180000" eaLnBrk="0" fontAlgn="base" hangingPunct="0">
                <a:spcBef>
                  <a:spcPct val="0"/>
                </a:spcBef>
                <a:spcAft>
                  <a:spcPct val="0"/>
                </a:spcAft>
                <a:buFontTx/>
                <a:buChar char="•"/>
              </a:pPr>
              <a:r>
                <a:rPr lang="en-AU" sz="1400" dirty="0" smtClean="0">
                  <a:solidFill>
                    <a:srgbClr val="593160"/>
                  </a:solidFill>
                  <a:latin typeface="Calibri" pitchFamily="34" charset="0"/>
                  <a:ea typeface="Calibri" pitchFamily="34" charset="0"/>
                  <a:cs typeface="Calibri" pitchFamily="34" charset="0"/>
                </a:rPr>
                <a:t>Ensuring all children have access to early childhood education in the year before formal schooling under the National Partnership Agreement on Early Childhood Education</a:t>
              </a:r>
              <a:endParaRPr lang="en-AU" sz="1400" dirty="0" smtClean="0">
                <a:solidFill>
                  <a:srgbClr val="593160"/>
                </a:solidFill>
                <a:latin typeface="Arial" pitchFamily="34" charset="0"/>
                <a:cs typeface="Arial" pitchFamily="34" charset="0"/>
              </a:endParaRPr>
            </a:p>
            <a:p>
              <a:pPr marL="180000" lvl="0" indent="-180000" eaLnBrk="0" fontAlgn="base" hangingPunct="0">
                <a:spcBef>
                  <a:spcPct val="0"/>
                </a:spcBef>
                <a:spcAft>
                  <a:spcPct val="0"/>
                </a:spcAft>
                <a:buFontTx/>
                <a:buChar char="•"/>
              </a:pPr>
              <a:r>
                <a:rPr lang="en-AU" sz="1400" dirty="0" smtClean="0">
                  <a:solidFill>
                    <a:srgbClr val="593160"/>
                  </a:solidFill>
                  <a:latin typeface="Calibri" pitchFamily="34" charset="0"/>
                  <a:ea typeface="Calibri" pitchFamily="34" charset="0"/>
                  <a:cs typeface="Calibri" pitchFamily="34" charset="0"/>
                </a:rPr>
                <a:t>Funding 38 Children and Family Centres to bring together important services including child care, early learning, and parent and family support programs as part of the National Partnership Agreement on Indigenous Early Childhood Development</a:t>
              </a:r>
              <a:endParaRPr lang="en-AU" sz="1400" dirty="0" smtClean="0">
                <a:solidFill>
                  <a:srgbClr val="593160"/>
                </a:solidFill>
                <a:latin typeface="Arial" pitchFamily="34" charset="0"/>
                <a:cs typeface="Arial" pitchFamily="34" charset="0"/>
              </a:endParaRPr>
            </a:p>
          </p:txBody>
        </p:sp>
      </p:grpSp>
      <p:sp>
        <p:nvSpPr>
          <p:cNvPr id="9" name="Slide Number Placeholder 8"/>
          <p:cNvSpPr>
            <a:spLocks noGrp="1"/>
          </p:cNvSpPr>
          <p:nvPr>
            <p:ph type="sldNum" sz="quarter" idx="12"/>
          </p:nvPr>
        </p:nvSpPr>
        <p:spPr/>
        <p:txBody>
          <a:bodyPr/>
          <a:lstStyle/>
          <a:p>
            <a:fld id="{407F512A-4F46-4C8F-824E-9BE4D49BF0CD}" type="slidenum">
              <a:rPr lang="en-AU" smtClean="0">
                <a:solidFill>
                  <a:schemeClr val="bg1"/>
                </a:solidFill>
              </a:rPr>
              <a:pPr/>
              <a:t>7</a:t>
            </a:fld>
            <a:endParaRPr lang="en-AU"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custDataLst>
              <p:tags r:id="rId1"/>
            </p:custDataLst>
          </p:nvPr>
        </p:nvSpPr>
        <p:spPr>
          <a:xfrm>
            <a:off x="0" y="0"/>
            <a:ext cx="9143999" cy="972000"/>
          </a:xfrm>
          <a:solidFill>
            <a:schemeClr val="tx2"/>
          </a:solidFill>
        </p:spPr>
        <p:txBody>
          <a:bodyPr/>
          <a:lstStyle/>
          <a:p>
            <a:r>
              <a:rPr lang="en-AU" sz="2800" dirty="0" smtClean="0">
                <a:solidFill>
                  <a:schemeClr val="bg1"/>
                </a:solidFill>
              </a:rPr>
              <a:t>Gaps in literacy and numeracy skills increase</a:t>
            </a:r>
            <a:br>
              <a:rPr lang="en-AU" sz="2800" dirty="0" smtClean="0">
                <a:solidFill>
                  <a:schemeClr val="bg1"/>
                </a:solidFill>
              </a:rPr>
            </a:br>
            <a:r>
              <a:rPr lang="en-AU" sz="2800" dirty="0" smtClean="0">
                <a:solidFill>
                  <a:schemeClr val="bg1"/>
                </a:solidFill>
              </a:rPr>
              <a:t>with age and location</a:t>
            </a:r>
            <a:endParaRPr lang="en-AU" sz="2800" dirty="0">
              <a:solidFill>
                <a:schemeClr val="bg1"/>
              </a:solidFill>
            </a:endParaRPr>
          </a:p>
        </p:txBody>
      </p:sp>
      <p:grpSp>
        <p:nvGrpSpPr>
          <p:cNvPr id="23" name="Group 22"/>
          <p:cNvGrpSpPr/>
          <p:nvPr/>
        </p:nvGrpSpPr>
        <p:grpSpPr>
          <a:xfrm>
            <a:off x="1143000" y="4549899"/>
            <a:ext cx="6858000" cy="1656184"/>
            <a:chOff x="1143000" y="4481319"/>
            <a:chExt cx="6858000" cy="1656184"/>
          </a:xfrm>
        </p:grpSpPr>
        <p:sp>
          <p:nvSpPr>
            <p:cNvPr id="8" name="Freeform 30"/>
            <p:cNvSpPr>
              <a:spLocks/>
            </p:cNvSpPr>
            <p:nvPr/>
          </p:nvSpPr>
          <p:spPr bwMode="gray">
            <a:xfrm>
              <a:off x="1143000" y="4481319"/>
              <a:ext cx="6858000" cy="165618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DC6E00"/>
            </a:solidFill>
            <a:ln w="9525">
              <a:solidFill>
                <a:srgbClr val="DC6E00"/>
              </a:solidFill>
              <a:round/>
              <a:headEnd/>
              <a:tailEnd/>
            </a:ln>
          </p:spPr>
          <p:txBody>
            <a:bodyPr tIns="91440" bIns="91440" anchor="ctr"/>
            <a:lstStyle/>
            <a:p>
              <a:endParaRPr lang="en-AU" dirty="0"/>
            </a:p>
          </p:txBody>
        </p:sp>
        <p:sp>
          <p:nvSpPr>
            <p:cNvPr id="9" name="Rectangle 2"/>
            <p:cNvSpPr>
              <a:spLocks noChangeArrowheads="1"/>
            </p:cNvSpPr>
            <p:nvPr/>
          </p:nvSpPr>
          <p:spPr bwMode="auto">
            <a:xfrm>
              <a:off x="2156728" y="4717019"/>
              <a:ext cx="4830544" cy="11926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80000" indent="-180000" algn="ctr" fontAlgn="base">
                <a:spcBef>
                  <a:spcPct val="0"/>
                </a:spcBef>
                <a:spcAft>
                  <a:spcPct val="0"/>
                </a:spcAft>
              </a:pPr>
              <a:r>
                <a:rPr lang="en-AU" sz="1400" b="1" dirty="0" smtClean="0">
                  <a:solidFill>
                    <a:srgbClr val="593160"/>
                  </a:solidFill>
                  <a:latin typeface="Calibri" pitchFamily="34" charset="0"/>
                  <a:ea typeface="Calibri" pitchFamily="34" charset="0"/>
                  <a:cs typeface="Calibri" pitchFamily="34" charset="0"/>
                </a:rPr>
                <a:t>What is the gap and how are we going?</a:t>
              </a:r>
              <a:endParaRPr kumimoji="0" lang="en-AU" sz="1400" b="1" i="0" u="none" strike="noStrike" cap="none" normalizeH="0" baseline="0" dirty="0" smtClean="0">
                <a:ln>
                  <a:noFill/>
                </a:ln>
                <a:solidFill>
                  <a:srgbClr val="593160"/>
                </a:solidFill>
                <a:effectLst/>
                <a:latin typeface="Calibri" pitchFamily="34" charset="0"/>
                <a:ea typeface="Calibri" pitchFamily="34" charset="0"/>
                <a:cs typeface="Calibri" pitchFamily="34" charset="0"/>
              </a:endParaRPr>
            </a:p>
            <a:p>
              <a:pPr marL="180000" marR="0" lvl="0" indent="-180000" algn="l" defTabSz="914400" rtl="0" eaLnBrk="1" fontAlgn="base" latinLnBrk="0" hangingPunct="1">
                <a:lnSpc>
                  <a:spcPct val="100000"/>
                </a:lnSpc>
                <a:spcBef>
                  <a:spcPct val="0"/>
                </a:spcBef>
                <a:spcAft>
                  <a:spcPct val="0"/>
                </a:spcAft>
                <a:buClrTx/>
                <a:buSzTx/>
                <a:buFontTx/>
                <a:buChar char="•"/>
                <a:tabLst/>
              </a:pPr>
              <a:r>
                <a:rPr lang="en-AU" sz="1150" dirty="0" smtClean="0">
                  <a:solidFill>
                    <a:srgbClr val="593160"/>
                  </a:solidFill>
                  <a:latin typeface="Calibri" pitchFamily="34" charset="0"/>
                  <a:ea typeface="Calibri" pitchFamily="34" charset="0"/>
                  <a:cs typeface="Calibri" pitchFamily="34" charset="0"/>
                </a:rPr>
                <a:t>T</a:t>
              </a:r>
              <a:r>
                <a:rPr kumimoji="0" lang="en-AU" sz="1150" b="0" i="0" u="none" strike="noStrike" cap="none" normalizeH="0" baseline="0" dirty="0" smtClean="0">
                  <a:ln>
                    <a:noFill/>
                  </a:ln>
                  <a:solidFill>
                    <a:srgbClr val="593160"/>
                  </a:solidFill>
                  <a:effectLst/>
                  <a:latin typeface="Calibri" pitchFamily="34" charset="0"/>
                  <a:ea typeface="Calibri" pitchFamily="34" charset="0"/>
                  <a:cs typeface="Calibri" pitchFamily="34" charset="0"/>
                </a:rPr>
                <a:t>he size of the gap differs across domains and across year levels, ranging from a low of 17.6 percentage points (Year 3 </a:t>
              </a:r>
              <a:r>
                <a:rPr lang="en-AU" sz="1150" dirty="0" smtClean="0">
                  <a:solidFill>
                    <a:srgbClr val="593160"/>
                  </a:solidFill>
                  <a:latin typeface="Calibri" pitchFamily="34" charset="0"/>
                  <a:ea typeface="Calibri" pitchFamily="34" charset="0"/>
                  <a:cs typeface="Calibri" pitchFamily="34" charset="0"/>
                </a:rPr>
                <a:t>Writing</a:t>
              </a:r>
              <a:r>
                <a:rPr kumimoji="0" lang="en-AU" sz="1150" b="0" i="0" u="none" strike="noStrike" cap="none" normalizeH="0" baseline="0" dirty="0" smtClean="0">
                  <a:ln>
                    <a:noFill/>
                  </a:ln>
                  <a:solidFill>
                    <a:srgbClr val="593160"/>
                  </a:solidFill>
                  <a:effectLst/>
                  <a:latin typeface="Calibri" pitchFamily="34" charset="0"/>
                  <a:ea typeface="Calibri" pitchFamily="34" charset="0"/>
                  <a:cs typeface="Calibri" pitchFamily="34" charset="0"/>
                </a:rPr>
                <a:t>) to the largest gap </a:t>
              </a:r>
              <a:r>
                <a:rPr lang="en-AU" sz="1150" dirty="0" smtClean="0">
                  <a:solidFill>
                    <a:srgbClr val="593160"/>
                  </a:solidFill>
                  <a:latin typeface="Calibri" pitchFamily="34" charset="0"/>
                  <a:ea typeface="Calibri" pitchFamily="34" charset="0"/>
                  <a:cs typeface="Calibri" pitchFamily="34" charset="0"/>
                </a:rPr>
                <a:t>29.7</a:t>
              </a:r>
              <a:r>
                <a:rPr kumimoji="0" lang="en-AU" sz="1150" b="0" i="0" u="none" strike="noStrike" cap="none" normalizeH="0" baseline="0" dirty="0" smtClean="0">
                  <a:ln>
                    <a:noFill/>
                  </a:ln>
                  <a:solidFill>
                    <a:srgbClr val="593160"/>
                  </a:solidFill>
                  <a:effectLst/>
                  <a:latin typeface="Calibri" pitchFamily="34" charset="0"/>
                  <a:ea typeface="Calibri" pitchFamily="34" charset="0"/>
                  <a:cs typeface="Calibri" pitchFamily="34" charset="0"/>
                </a:rPr>
                <a:t> percentage points (Year 9 writing) in 2010</a:t>
              </a:r>
            </a:p>
            <a:p>
              <a:pPr marL="180000" marR="0" lvl="0" indent="-180000" algn="l" defTabSz="914400" rtl="0" eaLnBrk="1" fontAlgn="base" latinLnBrk="0" hangingPunct="1">
                <a:lnSpc>
                  <a:spcPct val="100000"/>
                </a:lnSpc>
                <a:spcBef>
                  <a:spcPct val="0"/>
                </a:spcBef>
                <a:spcAft>
                  <a:spcPct val="0"/>
                </a:spcAft>
                <a:buClrTx/>
                <a:buSzTx/>
                <a:buFontTx/>
                <a:buChar char="•"/>
                <a:tabLst/>
              </a:pPr>
              <a:r>
                <a:rPr lang="en-AU" sz="1150" dirty="0" smtClean="0">
                  <a:solidFill>
                    <a:srgbClr val="593160"/>
                  </a:solidFill>
                  <a:latin typeface="Calibri" pitchFamily="34" charset="0"/>
                  <a:ea typeface="Times New Roman" pitchFamily="18" charset="0"/>
                  <a:cs typeface="Calibri" pitchFamily="34" charset="0"/>
                </a:rPr>
                <a:t> </a:t>
              </a:r>
              <a:r>
                <a:rPr lang="en-AU" sz="1150" dirty="0" smtClean="0">
                  <a:solidFill>
                    <a:srgbClr val="593160"/>
                  </a:solidFill>
                  <a:latin typeface="Calibri" pitchFamily="34" charset="0"/>
                  <a:ea typeface="Calibri" pitchFamily="34" charset="0"/>
                  <a:cs typeface="Calibri" pitchFamily="34" charset="0"/>
                </a:rPr>
                <a:t>Small improvements were made between 2008-2010 and seven of the twelve national literacy and numeracy targets were met in 2010</a:t>
              </a:r>
            </a:p>
          </p:txBody>
        </p:sp>
      </p:grpSp>
      <p:sp>
        <p:nvSpPr>
          <p:cNvPr id="14" name="Text Box 2"/>
          <p:cNvSpPr txBox="1">
            <a:spLocks noChangeArrowheads="1"/>
          </p:cNvSpPr>
          <p:nvPr/>
        </p:nvSpPr>
        <p:spPr bwMode="auto">
          <a:xfrm>
            <a:off x="251460" y="1052736"/>
            <a:ext cx="8641080" cy="338554"/>
          </a:xfrm>
          <a:prstGeom prst="rect">
            <a:avLst/>
          </a:prstGeom>
          <a:noFill/>
          <a:ln w="9525">
            <a:noFill/>
            <a:miter lim="800000"/>
            <a:headEnd/>
            <a:tailEnd/>
          </a:ln>
          <a:effectLst/>
        </p:spPr>
        <p:txBody>
          <a:bodyPr wrap="square" lIns="0">
            <a:spAutoFit/>
          </a:bodyPr>
          <a:lstStyle/>
          <a:p>
            <a:pPr>
              <a:spcBef>
                <a:spcPct val="50000"/>
              </a:spcBef>
            </a:pPr>
            <a:r>
              <a:rPr lang="en-AU" sz="1600" b="1" i="1" dirty="0" smtClean="0">
                <a:solidFill>
                  <a:schemeClr val="accent1"/>
                </a:solidFill>
              </a:rPr>
              <a:t>Halve the gap for Indigenous students in reading, writing and numeracy by 2018</a:t>
            </a:r>
            <a:endParaRPr lang="en-AU" sz="1600" b="1" i="1" dirty="0">
              <a:solidFill>
                <a:schemeClr val="accent1"/>
              </a:solidFill>
              <a:latin typeface="Calibri" pitchFamily="34" charset="0"/>
            </a:endParaRPr>
          </a:p>
        </p:txBody>
      </p:sp>
      <p:pic>
        <p:nvPicPr>
          <p:cNvPr id="15" name="Picture 14" descr="LitNum.jpg"/>
          <p:cNvPicPr>
            <a:picLocks noChangeAspect="1"/>
          </p:cNvPicPr>
          <p:nvPr/>
        </p:nvPicPr>
        <p:blipFill>
          <a:blip r:embed="rId5" cstate="print"/>
          <a:stretch>
            <a:fillRect/>
          </a:stretch>
        </p:blipFill>
        <p:spPr>
          <a:xfrm>
            <a:off x="4157986" y="1604010"/>
            <a:ext cx="4597542" cy="2838450"/>
          </a:xfrm>
          <a:prstGeom prst="rect">
            <a:avLst/>
          </a:prstGeom>
        </p:spPr>
      </p:pic>
      <p:grpSp>
        <p:nvGrpSpPr>
          <p:cNvPr id="22" name="Group 21"/>
          <p:cNvGrpSpPr/>
          <p:nvPr/>
        </p:nvGrpSpPr>
        <p:grpSpPr>
          <a:xfrm>
            <a:off x="259080" y="1520190"/>
            <a:ext cx="3619500" cy="3204210"/>
            <a:chOff x="259080" y="1520190"/>
            <a:chExt cx="3619500" cy="3204210"/>
          </a:xfrm>
        </p:grpSpPr>
        <p:sp>
          <p:nvSpPr>
            <p:cNvPr id="5" name="Freeform 29"/>
            <p:cNvSpPr>
              <a:spLocks/>
            </p:cNvSpPr>
            <p:nvPr/>
          </p:nvSpPr>
          <p:spPr bwMode="gray">
            <a:xfrm>
              <a:off x="259080" y="1520190"/>
              <a:ext cx="3619500" cy="320421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CC0000"/>
            </a:solidFill>
            <a:ln w="12700">
              <a:solidFill>
                <a:srgbClr val="CC0000"/>
              </a:solidFill>
              <a:round/>
              <a:headEnd/>
              <a:tailEnd/>
            </a:ln>
          </p:spPr>
          <p:txBody>
            <a:bodyPr tIns="91440" bIns="91440" anchor="ctr"/>
            <a:lstStyle/>
            <a:p>
              <a:endParaRPr lang="en-AU" dirty="0"/>
            </a:p>
          </p:txBody>
        </p:sp>
        <p:sp>
          <p:nvSpPr>
            <p:cNvPr id="6" name="Rectangle 1"/>
            <p:cNvSpPr>
              <a:spLocks noChangeArrowheads="1"/>
            </p:cNvSpPr>
            <p:nvPr/>
          </p:nvSpPr>
          <p:spPr bwMode="auto">
            <a:xfrm>
              <a:off x="519656" y="2023068"/>
              <a:ext cx="3098348" cy="24699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lang="en-AU" sz="1400" b="1" dirty="0" smtClean="0">
                  <a:solidFill>
                    <a:srgbClr val="593160"/>
                  </a:solidFill>
                  <a:latin typeface="Calibri" pitchFamily="34" charset="0"/>
                  <a:ea typeface="Calibri" pitchFamily="34" charset="0"/>
                  <a:cs typeface="Calibri" pitchFamily="34" charset="0"/>
                </a:rPr>
                <a:t>Why is this target important?</a:t>
              </a:r>
              <a:endParaRPr kumimoji="0" lang="en-AU" sz="1400" b="1" i="0" u="none" strike="noStrike" cap="none" normalizeH="0" baseline="0" dirty="0" smtClean="0">
                <a:ln>
                  <a:noFill/>
                </a:ln>
                <a:solidFill>
                  <a:srgbClr val="593160"/>
                </a:solidFill>
                <a:effectLst/>
                <a:latin typeface="Calibri" pitchFamily="34" charset="0"/>
                <a:ea typeface="Calibri" pitchFamily="34" charset="0"/>
                <a:cs typeface="Calibri" pitchFamily="34" charset="0"/>
              </a:endParaRPr>
            </a:p>
            <a:p>
              <a:pPr marL="180000" marR="0" lvl="0" indent="-180000" algn="l" defTabSz="914400" rtl="0" eaLnBrk="1" fontAlgn="base" latinLnBrk="0" hangingPunct="1">
                <a:lnSpc>
                  <a:spcPct val="100000"/>
                </a:lnSpc>
                <a:spcBef>
                  <a:spcPct val="0"/>
                </a:spcBef>
                <a:spcAft>
                  <a:spcPct val="0"/>
                </a:spcAft>
                <a:buClrTx/>
                <a:buSzTx/>
                <a:buFontTx/>
                <a:buChar char="•"/>
                <a:tabLst/>
              </a:pPr>
              <a:r>
                <a:rPr kumimoji="0" lang="en-AU" sz="1150" b="0" i="0" u="none" strike="noStrike" cap="none" normalizeH="0" baseline="0" dirty="0" smtClean="0">
                  <a:ln>
                    <a:noFill/>
                  </a:ln>
                  <a:solidFill>
                    <a:srgbClr val="593160"/>
                  </a:solidFill>
                  <a:effectLst/>
                  <a:ea typeface="Calibri" pitchFamily="34" charset="0"/>
                  <a:cs typeface="Calibri" pitchFamily="34" charset="0"/>
                </a:rPr>
                <a:t>Achieving literacy and numeracy benchmarks in Years 5 and 7 promotes greater participation in Year 12 and entry into higher education</a:t>
              </a:r>
            </a:p>
            <a:p>
              <a:pPr marL="180000" lvl="0" indent="-180000" fontAlgn="base">
                <a:spcBef>
                  <a:spcPct val="0"/>
                </a:spcBef>
                <a:spcAft>
                  <a:spcPct val="0"/>
                </a:spcAft>
                <a:buFontTx/>
                <a:buChar char="•"/>
              </a:pPr>
              <a:r>
                <a:rPr lang="en-AU" sz="1150" dirty="0" smtClean="0">
                  <a:solidFill>
                    <a:srgbClr val="593160"/>
                  </a:solidFill>
                  <a:cs typeface="Calibri" pitchFamily="34" charset="0"/>
                </a:rPr>
                <a:t>Indigenous students are </a:t>
              </a:r>
              <a:r>
                <a:rPr lang="en-AU" sz="1200" dirty="0" smtClean="0">
                  <a:solidFill>
                    <a:srgbClr val="593160"/>
                  </a:solidFill>
                </a:rPr>
                <a:t>5 times more likely to achieve below the national minimum standards in Year 9 reading in very remote areas compared with non-Indigenous students</a:t>
              </a:r>
              <a:endParaRPr kumimoji="0" lang="en-AU" sz="1150" b="0" i="0" u="none" strike="noStrike" cap="none" normalizeH="0" baseline="0" dirty="0" smtClean="0">
                <a:ln>
                  <a:noFill/>
                </a:ln>
                <a:solidFill>
                  <a:srgbClr val="593160"/>
                </a:solidFill>
                <a:effectLst/>
                <a:cs typeface="Arial" pitchFamily="34" charset="0"/>
              </a:endParaRPr>
            </a:p>
            <a:p>
              <a:pPr marL="180000" marR="0" lvl="0" indent="-180000" algn="l" defTabSz="914400" rtl="0" eaLnBrk="0" fontAlgn="base" latinLnBrk="0" hangingPunct="0">
                <a:lnSpc>
                  <a:spcPct val="100000"/>
                </a:lnSpc>
                <a:spcBef>
                  <a:spcPct val="0"/>
                </a:spcBef>
                <a:spcAft>
                  <a:spcPct val="0"/>
                </a:spcAft>
                <a:buClrTx/>
                <a:buSzTx/>
                <a:buFontTx/>
                <a:buChar char="•"/>
                <a:tabLst/>
              </a:pPr>
              <a:r>
                <a:rPr kumimoji="0" lang="en-AU" sz="1150" b="0" i="0" u="none" strike="noStrike" cap="none" normalizeH="0" baseline="0" dirty="0" smtClean="0">
                  <a:ln>
                    <a:noFill/>
                  </a:ln>
                  <a:solidFill>
                    <a:srgbClr val="593160"/>
                  </a:solidFill>
                  <a:effectLst/>
                  <a:ea typeface="Calibri" pitchFamily="34" charset="0"/>
                  <a:cs typeface="Calibri" pitchFamily="34" charset="0"/>
                </a:rPr>
                <a:t>School leavers who have sound skills in literacy and numeracy have much better employment prospects</a:t>
              </a:r>
              <a:endParaRPr kumimoji="0" lang="en-AU" sz="1150" b="0" i="0" u="none" strike="noStrike" cap="none" normalizeH="0" baseline="0" dirty="0" smtClean="0">
                <a:ln>
                  <a:noFill/>
                </a:ln>
                <a:solidFill>
                  <a:srgbClr val="593160"/>
                </a:solidFill>
                <a:effectLst/>
                <a:cs typeface="Arial" pitchFamily="34" charset="0"/>
              </a:endParaRPr>
            </a:p>
          </p:txBody>
        </p:sp>
      </p:grpSp>
      <p:sp>
        <p:nvSpPr>
          <p:cNvPr id="11" name="Slide Number Placeholder 10"/>
          <p:cNvSpPr>
            <a:spLocks noGrp="1"/>
          </p:cNvSpPr>
          <p:nvPr>
            <p:ph type="sldNum" sz="quarter" idx="12"/>
          </p:nvPr>
        </p:nvSpPr>
        <p:spPr/>
        <p:txBody>
          <a:bodyPr/>
          <a:lstStyle/>
          <a:p>
            <a:fld id="{407F512A-4F46-4C8F-824E-9BE4D49BF0CD}" type="slidenum">
              <a:rPr lang="en-AU" smtClean="0">
                <a:solidFill>
                  <a:schemeClr val="bg1"/>
                </a:solidFill>
              </a:rPr>
              <a:pPr/>
              <a:t>8</a:t>
            </a:fld>
            <a:endParaRPr lang="en-AU"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custDataLst>
              <p:tags r:id="rId1"/>
            </p:custDataLst>
          </p:nvPr>
        </p:nvSpPr>
        <p:spPr>
          <a:xfrm>
            <a:off x="0" y="0"/>
            <a:ext cx="9143999" cy="972000"/>
          </a:xfrm>
          <a:solidFill>
            <a:schemeClr val="tx2"/>
          </a:solidFill>
        </p:spPr>
        <p:txBody>
          <a:bodyPr/>
          <a:lstStyle/>
          <a:p>
            <a:r>
              <a:rPr lang="en-AU" sz="2800" dirty="0" smtClean="0">
                <a:solidFill>
                  <a:schemeClr val="bg1"/>
                </a:solidFill>
              </a:rPr>
              <a:t>Indigenous students with good literacy and numeracy skills are more likely to finish Year 12</a:t>
            </a:r>
            <a:endParaRPr lang="en-AU" sz="2800" dirty="0">
              <a:solidFill>
                <a:schemeClr val="bg1"/>
              </a:solidFill>
            </a:endParaRPr>
          </a:p>
        </p:txBody>
      </p:sp>
      <p:grpSp>
        <p:nvGrpSpPr>
          <p:cNvPr id="3" name="Group 2"/>
          <p:cNvGrpSpPr/>
          <p:nvPr/>
        </p:nvGrpSpPr>
        <p:grpSpPr>
          <a:xfrm>
            <a:off x="251520" y="1124744"/>
            <a:ext cx="8640960" cy="2448272"/>
            <a:chOff x="251520" y="1124744"/>
            <a:chExt cx="8640960" cy="2448272"/>
          </a:xfrm>
        </p:grpSpPr>
        <p:sp>
          <p:nvSpPr>
            <p:cNvPr id="5" name="Freeform 29"/>
            <p:cNvSpPr>
              <a:spLocks/>
            </p:cNvSpPr>
            <p:nvPr/>
          </p:nvSpPr>
          <p:spPr bwMode="gray">
            <a:xfrm>
              <a:off x="251520" y="1124744"/>
              <a:ext cx="8640960" cy="2448272"/>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FFC000"/>
            </a:solidFill>
            <a:ln w="12700">
              <a:solidFill>
                <a:srgbClr val="FFC000"/>
              </a:solidFill>
              <a:round/>
              <a:headEnd/>
              <a:tailEnd/>
            </a:ln>
          </p:spPr>
          <p:txBody>
            <a:bodyPr tIns="91440" bIns="91440" anchor="ctr"/>
            <a:lstStyle/>
            <a:p>
              <a:endParaRPr lang="en-AU" dirty="0"/>
            </a:p>
          </p:txBody>
        </p:sp>
        <p:sp>
          <p:nvSpPr>
            <p:cNvPr id="6" name="Rectangle 1"/>
            <p:cNvSpPr>
              <a:spLocks noChangeArrowheads="1"/>
            </p:cNvSpPr>
            <p:nvPr/>
          </p:nvSpPr>
          <p:spPr bwMode="auto">
            <a:xfrm>
              <a:off x="1187624" y="1156102"/>
              <a:ext cx="6768752" cy="23391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lang="en-AU" sz="1600" b="1" dirty="0" smtClean="0">
                  <a:solidFill>
                    <a:srgbClr val="593160"/>
                  </a:solidFill>
                  <a:latin typeface="Calibri" pitchFamily="34" charset="0"/>
                  <a:ea typeface="Calibri" pitchFamily="34" charset="0"/>
                  <a:cs typeface="Calibri" pitchFamily="34" charset="0"/>
                </a:rPr>
                <a:t>What are we doing?</a:t>
              </a:r>
              <a:endParaRPr kumimoji="0" lang="en-AU" sz="1100" b="1" i="0" u="none" strike="noStrike" cap="none" normalizeH="0" baseline="0" dirty="0" smtClean="0">
                <a:ln>
                  <a:noFill/>
                </a:ln>
                <a:solidFill>
                  <a:srgbClr val="593160"/>
                </a:solidFill>
                <a:effectLst/>
                <a:latin typeface="Calibri" pitchFamily="34" charset="0"/>
                <a:ea typeface="Calibri" pitchFamily="34" charset="0"/>
                <a:cs typeface="Calibri" pitchFamily="34" charset="0"/>
              </a:endParaRPr>
            </a:p>
            <a:p>
              <a:pPr marL="180975" marR="0" lvl="0" indent="-180975" algn="l" defTabSz="914400" rtl="0" eaLnBrk="1" fontAlgn="base" latinLnBrk="0" hangingPunct="1">
                <a:lnSpc>
                  <a:spcPct val="100000"/>
                </a:lnSpc>
                <a:spcBef>
                  <a:spcPct val="0"/>
                </a:spcBef>
                <a:spcAft>
                  <a:spcPct val="0"/>
                </a:spcAft>
                <a:buClrTx/>
                <a:buSzTx/>
                <a:buFontTx/>
                <a:buChar char="•"/>
                <a:tabLst/>
              </a:pPr>
              <a:r>
                <a:rPr kumimoji="0" lang="en-AU" sz="1400" b="0" i="0" u="none" strike="noStrike" cap="none" normalizeH="0" baseline="0" dirty="0" smtClean="0">
                  <a:ln>
                    <a:noFill/>
                  </a:ln>
                  <a:solidFill>
                    <a:srgbClr val="593160"/>
                  </a:solidFill>
                  <a:effectLst/>
                  <a:latin typeface="Calibri" pitchFamily="34" charset="0"/>
                  <a:ea typeface="Calibri" pitchFamily="34" charset="0"/>
                  <a:cs typeface="Calibri" pitchFamily="34" charset="0"/>
                </a:rPr>
                <a:t>Improving literacy and numeracy standards, producing high-quality teachers, and supporting disadvantaged students under the Smarter Schools National Partnerships</a:t>
              </a:r>
              <a:endParaRPr kumimoji="0" lang="en-AU" sz="1400" b="0" i="0" u="none" strike="noStrike" cap="none" normalizeH="0" baseline="0" dirty="0" smtClean="0">
                <a:ln>
                  <a:noFill/>
                </a:ln>
                <a:solidFill>
                  <a:srgbClr val="593160"/>
                </a:solidFill>
                <a:effectLst/>
                <a:latin typeface="Arial" pitchFamily="34" charset="0"/>
                <a:cs typeface="Arial" pitchFamily="34" charset="0"/>
              </a:endParaRPr>
            </a:p>
            <a:p>
              <a:pPr marL="180975" marR="0" lvl="0" indent="-180975" algn="l" defTabSz="914400" rtl="0" eaLnBrk="0" fontAlgn="base" latinLnBrk="0" hangingPunct="0">
                <a:lnSpc>
                  <a:spcPct val="100000"/>
                </a:lnSpc>
                <a:spcBef>
                  <a:spcPct val="0"/>
                </a:spcBef>
                <a:spcAft>
                  <a:spcPct val="0"/>
                </a:spcAft>
                <a:buClrTx/>
                <a:buSzTx/>
                <a:buFontTx/>
                <a:buChar char="•"/>
                <a:tabLst/>
              </a:pPr>
              <a:r>
                <a:rPr kumimoji="0" lang="en-AU" sz="1400" b="0" i="0" u="none" strike="noStrike" cap="none" normalizeH="0" baseline="0" dirty="0" smtClean="0">
                  <a:ln>
                    <a:noFill/>
                  </a:ln>
                  <a:solidFill>
                    <a:srgbClr val="593160"/>
                  </a:solidFill>
                  <a:effectLst/>
                  <a:latin typeface="Calibri" pitchFamily="34" charset="0"/>
                  <a:ea typeface="Calibri" pitchFamily="34" charset="0"/>
                  <a:cs typeface="Calibri" pitchFamily="34" charset="0"/>
                </a:rPr>
                <a:t>Investing in school infrastructure, Trade Training Centres and the Digital Education Revolution to improve the quality of every student’s education</a:t>
              </a:r>
            </a:p>
            <a:p>
              <a:pPr marL="180975" indent="-180975" eaLnBrk="0" fontAlgn="base" hangingPunct="0">
                <a:spcBef>
                  <a:spcPct val="0"/>
                </a:spcBef>
                <a:spcAft>
                  <a:spcPct val="0"/>
                </a:spcAft>
                <a:buFontTx/>
                <a:buChar char="•"/>
              </a:pPr>
              <a:r>
                <a:rPr lang="en-AU" sz="1400" dirty="0" smtClean="0">
                  <a:solidFill>
                    <a:srgbClr val="593160"/>
                  </a:solidFill>
                  <a:latin typeface="Calibri" pitchFamily="34" charset="0"/>
                  <a:ea typeface="Calibri" pitchFamily="34" charset="0"/>
                  <a:cs typeface="Calibri" pitchFamily="34" charset="0"/>
                </a:rPr>
                <a:t> Providing transparency in school performance data through MySchool, and the development of world-class national curriculum</a:t>
              </a:r>
            </a:p>
            <a:p>
              <a:pPr marL="180975" indent="-180975" eaLnBrk="0" fontAlgn="base" hangingPunct="0">
                <a:spcBef>
                  <a:spcPct val="0"/>
                </a:spcBef>
                <a:spcAft>
                  <a:spcPct val="0"/>
                </a:spcAft>
                <a:buFontTx/>
                <a:buChar char="•"/>
              </a:pPr>
              <a:r>
                <a:rPr lang="en-AU" sz="1400" dirty="0" smtClean="0">
                  <a:solidFill>
                    <a:srgbClr val="593160"/>
                  </a:solidFill>
                  <a:latin typeface="Calibri" pitchFamily="34" charset="0"/>
                  <a:ea typeface="Calibri" pitchFamily="34" charset="0"/>
                  <a:cs typeface="Calibri" pitchFamily="34" charset="0"/>
                </a:rPr>
                <a:t>$56.4 million over four years from 2008</a:t>
              </a:r>
              <a:r>
                <a:rPr lang="en-AU" sz="1400" dirty="0" smtClean="0">
                  <a:solidFill>
                    <a:srgbClr val="593160"/>
                  </a:solidFill>
                  <a:latin typeface="Calibri"/>
                  <a:ea typeface="Calibri" pitchFamily="34" charset="0"/>
                  <a:cs typeface="Calibri"/>
                </a:rPr>
                <a:t>–</a:t>
              </a:r>
              <a:r>
                <a:rPr lang="en-AU" sz="1400" dirty="0" smtClean="0">
                  <a:solidFill>
                    <a:srgbClr val="593160"/>
                  </a:solidFill>
                  <a:latin typeface="Calibri" pitchFamily="34" charset="0"/>
                  <a:ea typeface="Calibri" pitchFamily="34" charset="0"/>
                  <a:cs typeface="Calibri" pitchFamily="34" charset="0"/>
                </a:rPr>
                <a:t>09 to expand intensive literacy and numeracy programs and provide for personalised learning plans to assist Indigenous students who are not achieving at the level of the rest of their class </a:t>
              </a:r>
            </a:p>
          </p:txBody>
        </p:sp>
      </p:grpSp>
      <p:sp>
        <p:nvSpPr>
          <p:cNvPr id="10" name="Slide Number Placeholder 9"/>
          <p:cNvSpPr>
            <a:spLocks noGrp="1"/>
          </p:cNvSpPr>
          <p:nvPr>
            <p:ph type="sldNum" sz="quarter" idx="12"/>
          </p:nvPr>
        </p:nvSpPr>
        <p:spPr/>
        <p:txBody>
          <a:bodyPr/>
          <a:lstStyle/>
          <a:p>
            <a:fld id="{407F512A-4F46-4C8F-824E-9BE4D49BF0CD}" type="slidenum">
              <a:rPr lang="en-AU" smtClean="0">
                <a:solidFill>
                  <a:schemeClr val="bg1"/>
                </a:solidFill>
              </a:rPr>
              <a:pPr/>
              <a:t>9</a:t>
            </a:fld>
            <a:endParaRPr lang="en-AU"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12" name="Picture 11" descr="Year 12.jpg"/>
          <p:cNvPicPr>
            <a:picLocks noChangeAspect="1"/>
          </p:cNvPicPr>
          <p:nvPr/>
        </p:nvPicPr>
        <p:blipFill>
          <a:blip r:embed="rId5" cstate="print"/>
          <a:stretch>
            <a:fillRect/>
          </a:stretch>
        </p:blipFill>
        <p:spPr>
          <a:xfrm>
            <a:off x="4945380" y="1496696"/>
            <a:ext cx="3961726" cy="2717164"/>
          </a:xfrm>
          <a:prstGeom prst="rect">
            <a:avLst/>
          </a:prstGeom>
        </p:spPr>
      </p:pic>
      <p:sp>
        <p:nvSpPr>
          <p:cNvPr id="4" name="Title 1"/>
          <p:cNvSpPr>
            <a:spLocks noGrp="1"/>
          </p:cNvSpPr>
          <p:nvPr>
            <p:ph type="title"/>
            <p:custDataLst>
              <p:tags r:id="rId1"/>
            </p:custDataLst>
          </p:nvPr>
        </p:nvSpPr>
        <p:spPr>
          <a:xfrm>
            <a:off x="0" y="0"/>
            <a:ext cx="9143999" cy="972000"/>
          </a:xfrm>
          <a:solidFill>
            <a:schemeClr val="tx2"/>
          </a:solidFill>
        </p:spPr>
        <p:txBody>
          <a:bodyPr/>
          <a:lstStyle/>
          <a:p>
            <a:r>
              <a:rPr lang="en-AU" sz="2800" dirty="0" smtClean="0">
                <a:solidFill>
                  <a:schemeClr val="bg1"/>
                </a:solidFill>
              </a:rPr>
              <a:t>A Year 12 or equivalent qualification is vital for today’s</a:t>
            </a:r>
            <a:br>
              <a:rPr lang="en-AU" sz="2800" dirty="0" smtClean="0">
                <a:solidFill>
                  <a:schemeClr val="bg1"/>
                </a:solidFill>
              </a:rPr>
            </a:br>
            <a:r>
              <a:rPr lang="en-AU" sz="2800" dirty="0" smtClean="0">
                <a:solidFill>
                  <a:schemeClr val="bg1"/>
                </a:solidFill>
              </a:rPr>
              <a:t>labour market</a:t>
            </a:r>
            <a:endParaRPr lang="en-AU" sz="2800" dirty="0">
              <a:solidFill>
                <a:schemeClr val="bg1"/>
              </a:solidFill>
            </a:endParaRPr>
          </a:p>
        </p:txBody>
      </p:sp>
      <p:sp>
        <p:nvSpPr>
          <p:cNvPr id="3" name="Text Box 2"/>
          <p:cNvSpPr txBox="1">
            <a:spLocks noChangeArrowheads="1"/>
          </p:cNvSpPr>
          <p:nvPr/>
        </p:nvSpPr>
        <p:spPr bwMode="auto">
          <a:xfrm>
            <a:off x="251460" y="1052736"/>
            <a:ext cx="8641080" cy="338554"/>
          </a:xfrm>
          <a:prstGeom prst="rect">
            <a:avLst/>
          </a:prstGeom>
          <a:noFill/>
          <a:ln w="9525">
            <a:noFill/>
            <a:miter lim="800000"/>
            <a:headEnd/>
            <a:tailEnd/>
          </a:ln>
          <a:effectLst/>
        </p:spPr>
        <p:txBody>
          <a:bodyPr wrap="square" lIns="0">
            <a:spAutoFit/>
          </a:bodyPr>
          <a:lstStyle/>
          <a:p>
            <a:pPr>
              <a:spcBef>
                <a:spcPct val="50000"/>
              </a:spcBef>
            </a:pPr>
            <a:r>
              <a:rPr lang="en-AU" sz="1600" b="1" i="1" dirty="0" smtClean="0">
                <a:solidFill>
                  <a:schemeClr val="accent1"/>
                </a:solidFill>
              </a:rPr>
              <a:t>Halve the gap for Indigenous 20-24 year olds in Year 12 or equivalent attainment rates by 2020</a:t>
            </a:r>
            <a:endParaRPr lang="en-AU" sz="1600" b="1" i="1" dirty="0">
              <a:solidFill>
                <a:schemeClr val="accent1"/>
              </a:solidFill>
              <a:latin typeface="Calibri" pitchFamily="34" charset="0"/>
            </a:endParaRPr>
          </a:p>
        </p:txBody>
      </p:sp>
      <p:grpSp>
        <p:nvGrpSpPr>
          <p:cNvPr id="16" name="Group 15"/>
          <p:cNvGrpSpPr/>
          <p:nvPr/>
        </p:nvGrpSpPr>
        <p:grpSpPr>
          <a:xfrm>
            <a:off x="306961" y="1557560"/>
            <a:ext cx="4927979" cy="2625820"/>
            <a:chOff x="230761" y="1397540"/>
            <a:chExt cx="4927979" cy="2625820"/>
          </a:xfrm>
        </p:grpSpPr>
        <p:sp>
          <p:nvSpPr>
            <p:cNvPr id="10" name="Freeform 29"/>
            <p:cNvSpPr>
              <a:spLocks/>
            </p:cNvSpPr>
            <p:nvPr/>
          </p:nvSpPr>
          <p:spPr bwMode="gray">
            <a:xfrm>
              <a:off x="230761" y="1397540"/>
              <a:ext cx="4927979" cy="262582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CC0000"/>
            </a:solidFill>
            <a:ln w="12700">
              <a:solidFill>
                <a:srgbClr val="CC0000"/>
              </a:solidFill>
              <a:round/>
              <a:headEnd/>
              <a:tailEnd/>
            </a:ln>
          </p:spPr>
          <p:txBody>
            <a:bodyPr tIns="91440" bIns="91440" anchor="ctr"/>
            <a:lstStyle/>
            <a:p>
              <a:endParaRPr lang="en-AU" dirty="0"/>
            </a:p>
          </p:txBody>
        </p:sp>
        <p:sp>
          <p:nvSpPr>
            <p:cNvPr id="11" name="TextBox 10"/>
            <p:cNvSpPr txBox="1"/>
            <p:nvPr/>
          </p:nvSpPr>
          <p:spPr>
            <a:xfrm>
              <a:off x="879412" y="1779489"/>
              <a:ext cx="3630677" cy="1969770"/>
            </a:xfrm>
            <a:prstGeom prst="rect">
              <a:avLst/>
            </a:prstGeom>
            <a:noFill/>
          </p:spPr>
          <p:txBody>
            <a:bodyPr wrap="square" rtlCol="0">
              <a:spAutoFit/>
            </a:bodyPr>
            <a:lstStyle/>
            <a:p>
              <a:pPr algn="ctr"/>
              <a:r>
                <a:rPr lang="en-US" sz="1400" b="1" dirty="0" smtClean="0">
                  <a:solidFill>
                    <a:srgbClr val="593160"/>
                  </a:solidFill>
                </a:rPr>
                <a:t>Why is this target important?</a:t>
              </a:r>
            </a:p>
            <a:p>
              <a:pPr marL="180975" lvl="1" indent="-180975">
                <a:buFontTx/>
                <a:buChar char="•"/>
              </a:pPr>
              <a:r>
                <a:rPr lang="en-AU" sz="1200" dirty="0" smtClean="0">
                  <a:solidFill>
                    <a:srgbClr val="593160"/>
                  </a:solidFill>
                </a:rPr>
                <a:t>Finishing Year 12 gives young people better choices and access to further education, training, employment and opportunities in life</a:t>
              </a:r>
            </a:p>
            <a:p>
              <a:pPr marL="180975" lvl="1" indent="-180975">
                <a:buFontTx/>
                <a:buChar char="•"/>
              </a:pPr>
              <a:r>
                <a:rPr lang="en-AU" sz="1200" dirty="0" smtClean="0">
                  <a:solidFill>
                    <a:srgbClr val="593160"/>
                  </a:solidFill>
                </a:rPr>
                <a:t>People who have attained Year 12 are more likely to be employed and have a higher income</a:t>
              </a:r>
            </a:p>
            <a:p>
              <a:pPr marL="180975" lvl="1" indent="-180975">
                <a:buFontTx/>
                <a:buChar char="•"/>
              </a:pPr>
              <a:r>
                <a:rPr lang="en-AU" sz="1200" dirty="0" smtClean="0">
                  <a:solidFill>
                    <a:srgbClr val="593160"/>
                  </a:solidFill>
                </a:rPr>
                <a:t>Finishing school can reduce the need for remedial education and social welfare services</a:t>
              </a:r>
            </a:p>
            <a:p>
              <a:pPr marL="180975" lvl="1" indent="-180975">
                <a:buFontTx/>
                <a:buChar char="•"/>
              </a:pPr>
              <a:r>
                <a:rPr lang="en-AU" sz="1200" dirty="0" smtClean="0">
                  <a:solidFill>
                    <a:srgbClr val="593160"/>
                  </a:solidFill>
                </a:rPr>
                <a:t>Staying at school reduces the likelihood of young people being involved in crime</a:t>
              </a:r>
              <a:endParaRPr lang="en-AU" dirty="0">
                <a:solidFill>
                  <a:srgbClr val="593160"/>
                </a:solidFill>
              </a:endParaRPr>
            </a:p>
          </p:txBody>
        </p:sp>
      </p:grpSp>
      <p:grpSp>
        <p:nvGrpSpPr>
          <p:cNvPr id="17" name="Group 16"/>
          <p:cNvGrpSpPr/>
          <p:nvPr/>
        </p:nvGrpSpPr>
        <p:grpSpPr>
          <a:xfrm>
            <a:off x="794640" y="4215036"/>
            <a:ext cx="7213980" cy="1980024"/>
            <a:chOff x="436500" y="3986436"/>
            <a:chExt cx="7213980" cy="1980024"/>
          </a:xfrm>
        </p:grpSpPr>
        <p:sp>
          <p:nvSpPr>
            <p:cNvPr id="8" name="Freeform 30"/>
            <p:cNvSpPr>
              <a:spLocks/>
            </p:cNvSpPr>
            <p:nvPr/>
          </p:nvSpPr>
          <p:spPr bwMode="gray">
            <a:xfrm>
              <a:off x="436500" y="3986436"/>
              <a:ext cx="7213980" cy="198002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DC6E00"/>
            </a:solidFill>
            <a:ln w="9525">
              <a:solidFill>
                <a:srgbClr val="DC6E00"/>
              </a:solidFill>
              <a:round/>
              <a:headEnd/>
              <a:tailEnd/>
            </a:ln>
          </p:spPr>
          <p:txBody>
            <a:bodyPr tIns="91440" bIns="91440" anchor="ctr"/>
            <a:lstStyle/>
            <a:p>
              <a:endParaRPr lang="en-AU" dirty="0"/>
            </a:p>
          </p:txBody>
        </p:sp>
        <p:sp>
          <p:nvSpPr>
            <p:cNvPr id="9" name="Rectangle 8"/>
            <p:cNvSpPr/>
            <p:nvPr/>
          </p:nvSpPr>
          <p:spPr>
            <a:xfrm>
              <a:off x="746713" y="4310287"/>
              <a:ext cx="6593554" cy="1231106"/>
            </a:xfrm>
            <a:prstGeom prst="rect">
              <a:avLst/>
            </a:prstGeom>
          </p:spPr>
          <p:txBody>
            <a:bodyPr wrap="square">
              <a:spAutoFit/>
            </a:bodyPr>
            <a:lstStyle/>
            <a:p>
              <a:pPr algn="ctr"/>
              <a:r>
                <a:rPr lang="en-US" sz="1400" b="1" dirty="0" smtClean="0">
                  <a:solidFill>
                    <a:srgbClr val="593160"/>
                  </a:solidFill>
                </a:rPr>
                <a:t>What is the gap and how are we going?</a:t>
              </a:r>
            </a:p>
            <a:p>
              <a:pPr marL="180975" lvl="1" indent="-180975">
                <a:buFontTx/>
                <a:buChar char="•"/>
              </a:pPr>
              <a:r>
                <a:rPr lang="en-AU" sz="1200" dirty="0" smtClean="0">
                  <a:solidFill>
                    <a:srgbClr val="593160"/>
                  </a:solidFill>
                </a:rPr>
                <a:t>There was a good trend of increasing rates of attainment from 2001 to 2006</a:t>
              </a:r>
            </a:p>
            <a:p>
              <a:pPr marL="180975" lvl="1" indent="-180975">
                <a:buFontTx/>
                <a:buChar char="•"/>
              </a:pPr>
              <a:r>
                <a:rPr lang="en-AU" sz="1200" dirty="0" smtClean="0">
                  <a:solidFill>
                    <a:srgbClr val="593160"/>
                  </a:solidFill>
                </a:rPr>
                <a:t>17,000 more 20-24 year old Indigenous Australians must have a Year 12 or equivalent qualification by 2020 over and above the current rates</a:t>
              </a:r>
            </a:p>
            <a:p>
              <a:pPr marL="180975" lvl="1" indent="-180975">
                <a:buFontTx/>
                <a:buChar char="•"/>
              </a:pPr>
              <a:r>
                <a:rPr lang="en-AU" sz="1200" dirty="0" smtClean="0">
                  <a:solidFill>
                    <a:srgbClr val="593160"/>
                  </a:solidFill>
                </a:rPr>
                <a:t>In 2008, if you were a working age Indigenous Australian with Year 12 or equivalent qualification, you were almost twice as likely to be employed than those without these qualifications</a:t>
              </a:r>
            </a:p>
          </p:txBody>
        </p:sp>
      </p:grpSp>
      <p:sp>
        <p:nvSpPr>
          <p:cNvPr id="13" name="Slide Number Placeholder 12"/>
          <p:cNvSpPr>
            <a:spLocks noGrp="1"/>
          </p:cNvSpPr>
          <p:nvPr>
            <p:ph type="sldNum" sz="quarter" idx="12"/>
          </p:nvPr>
        </p:nvSpPr>
        <p:spPr/>
        <p:txBody>
          <a:bodyPr/>
          <a:lstStyle/>
          <a:p>
            <a:fld id="{407F512A-4F46-4C8F-824E-9BE4D49BF0CD}" type="slidenum">
              <a:rPr lang="en-AU" smtClean="0">
                <a:solidFill>
                  <a:schemeClr val="bg1"/>
                </a:solidFill>
              </a:rPr>
              <a:pPr/>
              <a:t>10</a:t>
            </a:fld>
            <a:endParaRPr lang="en-AU"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custDataLst>
              <p:tags r:id="rId1"/>
            </p:custDataLst>
          </p:nvPr>
        </p:nvSpPr>
        <p:spPr>
          <a:xfrm>
            <a:off x="0" y="0"/>
            <a:ext cx="9143999" cy="972000"/>
          </a:xfrm>
          <a:solidFill>
            <a:schemeClr val="tx2"/>
          </a:solidFill>
        </p:spPr>
        <p:txBody>
          <a:bodyPr/>
          <a:lstStyle/>
          <a:p>
            <a:r>
              <a:rPr lang="en-AU" sz="2800" dirty="0" smtClean="0">
                <a:solidFill>
                  <a:schemeClr val="bg1"/>
                </a:solidFill>
              </a:rPr>
              <a:t>Young people at risk of not finishing school</a:t>
            </a:r>
            <a:br>
              <a:rPr lang="en-AU" sz="2800" dirty="0" smtClean="0">
                <a:solidFill>
                  <a:schemeClr val="bg1"/>
                </a:solidFill>
              </a:rPr>
            </a:br>
            <a:r>
              <a:rPr lang="en-AU" sz="2800" dirty="0" smtClean="0">
                <a:solidFill>
                  <a:schemeClr val="bg1"/>
                </a:solidFill>
              </a:rPr>
              <a:t>need tailored support</a:t>
            </a:r>
            <a:endParaRPr lang="en-AU" sz="2800" dirty="0">
              <a:solidFill>
                <a:schemeClr val="bg1"/>
              </a:solidFill>
            </a:endParaRPr>
          </a:p>
        </p:txBody>
      </p:sp>
      <p:grpSp>
        <p:nvGrpSpPr>
          <p:cNvPr id="3" name="Group 2"/>
          <p:cNvGrpSpPr/>
          <p:nvPr/>
        </p:nvGrpSpPr>
        <p:grpSpPr>
          <a:xfrm>
            <a:off x="241995" y="1124744"/>
            <a:ext cx="8640960" cy="2631916"/>
            <a:chOff x="241995" y="1124744"/>
            <a:chExt cx="8640960" cy="2631916"/>
          </a:xfrm>
        </p:grpSpPr>
        <p:sp>
          <p:nvSpPr>
            <p:cNvPr id="5" name="Freeform 29"/>
            <p:cNvSpPr>
              <a:spLocks/>
            </p:cNvSpPr>
            <p:nvPr/>
          </p:nvSpPr>
          <p:spPr bwMode="gray">
            <a:xfrm>
              <a:off x="241995" y="1124744"/>
              <a:ext cx="8640960" cy="2631916"/>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FFC000"/>
            </a:solidFill>
            <a:ln w="12700">
              <a:solidFill>
                <a:srgbClr val="FFC000"/>
              </a:solidFill>
              <a:round/>
              <a:headEnd/>
              <a:tailEnd/>
            </a:ln>
          </p:spPr>
          <p:txBody>
            <a:bodyPr tIns="91440" bIns="91440" anchor="ctr"/>
            <a:lstStyle/>
            <a:p>
              <a:endParaRPr lang="en-AU" dirty="0"/>
            </a:p>
          </p:txBody>
        </p:sp>
        <p:sp>
          <p:nvSpPr>
            <p:cNvPr id="6" name="TextBox 5"/>
            <p:cNvSpPr txBox="1"/>
            <p:nvPr/>
          </p:nvSpPr>
          <p:spPr>
            <a:xfrm>
              <a:off x="962025" y="1344929"/>
              <a:ext cx="7200899" cy="2277547"/>
            </a:xfrm>
            <a:prstGeom prst="rect">
              <a:avLst/>
            </a:prstGeom>
            <a:noFill/>
          </p:spPr>
          <p:txBody>
            <a:bodyPr wrap="square" rtlCol="0">
              <a:spAutoFit/>
            </a:bodyPr>
            <a:lstStyle/>
            <a:p>
              <a:pPr algn="ctr"/>
              <a:r>
                <a:rPr lang="en-US" sz="1600" b="1" dirty="0" smtClean="0">
                  <a:solidFill>
                    <a:srgbClr val="593160"/>
                  </a:solidFill>
                </a:rPr>
                <a:t>What are we doing?</a:t>
              </a:r>
            </a:p>
            <a:p>
              <a:pPr marL="180975" lvl="1" indent="-180975">
                <a:buFontTx/>
                <a:buChar char="•"/>
              </a:pPr>
              <a:r>
                <a:rPr lang="en-AU" sz="1400" dirty="0" smtClean="0">
                  <a:solidFill>
                    <a:srgbClr val="593160"/>
                  </a:solidFill>
                </a:rPr>
                <a:t>Linking young people with Youth Connections and School Business Community</a:t>
              </a:r>
              <a:br>
                <a:rPr lang="en-AU" sz="1400" dirty="0" smtClean="0">
                  <a:solidFill>
                    <a:srgbClr val="593160"/>
                  </a:solidFill>
                </a:rPr>
              </a:br>
              <a:r>
                <a:rPr lang="en-AU" sz="1400" dirty="0" smtClean="0">
                  <a:solidFill>
                    <a:srgbClr val="593160"/>
                  </a:solidFill>
                </a:rPr>
                <a:t>Partnership Brokers to support them to go back to school or get a job</a:t>
              </a:r>
            </a:p>
            <a:p>
              <a:pPr marL="180975" lvl="1" indent="-180975">
                <a:buFontTx/>
                <a:buChar char="•"/>
              </a:pPr>
              <a:r>
                <a:rPr lang="en-AU" sz="1400" dirty="0" smtClean="0">
                  <a:solidFill>
                    <a:srgbClr val="593160"/>
                  </a:solidFill>
                </a:rPr>
                <a:t>Promoting personalised learning for Indigenous students through to Year 10 under the Aboriginal and Torres Strait Islander Education Action Plan</a:t>
              </a:r>
            </a:p>
            <a:p>
              <a:pPr marL="180975" lvl="1" indent="-180975">
                <a:buFontTx/>
                <a:buChar char="•"/>
              </a:pPr>
              <a:r>
                <a:rPr lang="en-AU" sz="1400" dirty="0" smtClean="0">
                  <a:solidFill>
                    <a:srgbClr val="593160"/>
                  </a:solidFill>
                </a:rPr>
                <a:t>$4.1 million over three years in the 2011</a:t>
              </a:r>
              <a:r>
                <a:rPr lang="en-AU" sz="1400" dirty="0" smtClean="0">
                  <a:solidFill>
                    <a:srgbClr val="593160"/>
                  </a:solidFill>
                  <a:latin typeface="Calibri"/>
                  <a:cs typeface="Calibri"/>
                </a:rPr>
                <a:t>–12 Budget to p</a:t>
              </a:r>
              <a:r>
                <a:rPr lang="en-AU" sz="1400" dirty="0" smtClean="0">
                  <a:solidFill>
                    <a:srgbClr val="593160"/>
                  </a:solidFill>
                </a:rPr>
                <a:t>rovide the opportunity for Indigenous students to develop the skills and knowledge to become a ranger through the Indigenous Ranger Cadetships program </a:t>
              </a:r>
            </a:p>
            <a:p>
              <a:pPr marL="180975" lvl="1" indent="-180975">
                <a:buFontTx/>
                <a:buChar char="•"/>
              </a:pPr>
              <a:r>
                <a:rPr lang="en-AU" sz="1400" dirty="0" smtClean="0">
                  <a:solidFill>
                    <a:srgbClr val="593160"/>
                  </a:solidFill>
                </a:rPr>
                <a:t>Strengthening education outcomes through initiatives such as Parent and Community Engagement, Sporting Chance and Indigenous Youth Leadership programs</a:t>
              </a:r>
              <a:endParaRPr lang="en-AU" sz="1400" dirty="0">
                <a:solidFill>
                  <a:srgbClr val="593160"/>
                </a:solidFill>
              </a:endParaRPr>
            </a:p>
          </p:txBody>
        </p:sp>
      </p:grpSp>
      <p:sp>
        <p:nvSpPr>
          <p:cNvPr id="10" name="Slide Number Placeholder 9"/>
          <p:cNvSpPr>
            <a:spLocks noGrp="1"/>
          </p:cNvSpPr>
          <p:nvPr>
            <p:ph type="sldNum" sz="quarter" idx="12"/>
          </p:nvPr>
        </p:nvSpPr>
        <p:spPr/>
        <p:txBody>
          <a:bodyPr/>
          <a:lstStyle/>
          <a:p>
            <a:fld id="{407F512A-4F46-4C8F-824E-9BE4D49BF0CD}" type="slidenum">
              <a:rPr lang="en-AU" smtClean="0">
                <a:solidFill>
                  <a:schemeClr val="bg1"/>
                </a:solidFill>
              </a:rPr>
              <a:pPr/>
              <a:t>11</a:t>
            </a:fld>
            <a:endParaRPr lang="en-AU"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custDataLst>
              <p:tags r:id="rId1"/>
            </p:custDataLst>
          </p:nvPr>
        </p:nvSpPr>
        <p:spPr>
          <a:xfrm>
            <a:off x="0" y="0"/>
            <a:ext cx="9143999" cy="972000"/>
          </a:xfrm>
          <a:solidFill>
            <a:schemeClr val="tx2"/>
          </a:solidFill>
        </p:spPr>
        <p:txBody>
          <a:bodyPr/>
          <a:lstStyle/>
          <a:p>
            <a:r>
              <a:rPr lang="en-AU" sz="2800" dirty="0" smtClean="0">
                <a:solidFill>
                  <a:schemeClr val="bg1"/>
                </a:solidFill>
              </a:rPr>
              <a:t>Employment is the key to economic independence for Aboriginal and Torres Strait Islander people</a:t>
            </a:r>
            <a:endParaRPr lang="en-AU" sz="2800" dirty="0">
              <a:solidFill>
                <a:schemeClr val="bg1"/>
              </a:solidFill>
            </a:endParaRPr>
          </a:p>
        </p:txBody>
      </p:sp>
      <p:grpSp>
        <p:nvGrpSpPr>
          <p:cNvPr id="13" name="Group 12"/>
          <p:cNvGrpSpPr/>
          <p:nvPr/>
        </p:nvGrpSpPr>
        <p:grpSpPr>
          <a:xfrm>
            <a:off x="253366" y="1546860"/>
            <a:ext cx="4476749" cy="2354580"/>
            <a:chOff x="238126" y="1546860"/>
            <a:chExt cx="4476749" cy="2354580"/>
          </a:xfrm>
        </p:grpSpPr>
        <p:sp>
          <p:nvSpPr>
            <p:cNvPr id="5" name="Freeform 29"/>
            <p:cNvSpPr>
              <a:spLocks/>
            </p:cNvSpPr>
            <p:nvPr/>
          </p:nvSpPr>
          <p:spPr bwMode="gray">
            <a:xfrm>
              <a:off x="238126" y="1546860"/>
              <a:ext cx="4476749" cy="235458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CC0000"/>
            </a:solidFill>
            <a:ln w="12700">
              <a:solidFill>
                <a:srgbClr val="CC0000"/>
              </a:solidFill>
              <a:round/>
              <a:headEnd/>
              <a:tailEnd/>
            </a:ln>
          </p:spPr>
          <p:txBody>
            <a:bodyPr tIns="91440" bIns="91440" anchor="ctr"/>
            <a:lstStyle/>
            <a:p>
              <a:endParaRPr lang="en-AU" dirty="0"/>
            </a:p>
          </p:txBody>
        </p:sp>
        <p:sp>
          <p:nvSpPr>
            <p:cNvPr id="6" name="TextBox 5"/>
            <p:cNvSpPr txBox="1"/>
            <p:nvPr/>
          </p:nvSpPr>
          <p:spPr>
            <a:xfrm>
              <a:off x="676271" y="1900570"/>
              <a:ext cx="3600459" cy="1600438"/>
            </a:xfrm>
            <a:prstGeom prst="rect">
              <a:avLst/>
            </a:prstGeom>
            <a:noFill/>
          </p:spPr>
          <p:txBody>
            <a:bodyPr wrap="square" rtlCol="0">
              <a:spAutoFit/>
            </a:bodyPr>
            <a:lstStyle/>
            <a:p>
              <a:pPr algn="ctr"/>
              <a:r>
                <a:rPr lang="en-US" sz="1400" b="1" dirty="0" smtClean="0">
                  <a:solidFill>
                    <a:srgbClr val="593160"/>
                  </a:solidFill>
                </a:rPr>
                <a:t>Why is this target important?</a:t>
              </a:r>
            </a:p>
            <a:p>
              <a:pPr marL="180975" lvl="1" indent="-180975">
                <a:buFontTx/>
                <a:buChar char="•"/>
              </a:pPr>
              <a:r>
                <a:rPr lang="en-AU" sz="1200" dirty="0" smtClean="0">
                  <a:solidFill>
                    <a:srgbClr val="593160"/>
                  </a:solidFill>
                </a:rPr>
                <a:t>Having a job provides families with a better standard of living and better health in the long run, especially for children</a:t>
              </a:r>
            </a:p>
            <a:p>
              <a:pPr marL="180975" lvl="1" indent="-180975">
                <a:buFontTx/>
                <a:buChar char="•"/>
              </a:pPr>
              <a:r>
                <a:rPr lang="en-AU" sz="1200" dirty="0" smtClean="0">
                  <a:solidFill>
                    <a:srgbClr val="593160"/>
                  </a:solidFill>
                </a:rPr>
                <a:t>Secure employment is vital to breaking the cycle of poverty and welfare dependency</a:t>
              </a:r>
            </a:p>
            <a:p>
              <a:pPr marL="180975" lvl="1" indent="-180975">
                <a:buFontTx/>
                <a:buChar char="•"/>
              </a:pPr>
              <a:r>
                <a:rPr lang="en-AU" sz="1200" dirty="0" smtClean="0">
                  <a:solidFill>
                    <a:srgbClr val="593160"/>
                  </a:solidFill>
                </a:rPr>
                <a:t>Economic participation improves the choices open to people and improves the national economy</a:t>
              </a:r>
              <a:endParaRPr lang="en-AU" dirty="0">
                <a:solidFill>
                  <a:srgbClr val="593160"/>
                </a:solidFill>
              </a:endParaRPr>
            </a:p>
          </p:txBody>
        </p:sp>
      </p:grpSp>
      <p:grpSp>
        <p:nvGrpSpPr>
          <p:cNvPr id="11" name="Group 10"/>
          <p:cNvGrpSpPr/>
          <p:nvPr/>
        </p:nvGrpSpPr>
        <p:grpSpPr>
          <a:xfrm>
            <a:off x="4953000" y="1414666"/>
            <a:ext cx="3924300" cy="4833734"/>
            <a:chOff x="4960620" y="1414666"/>
            <a:chExt cx="3924300" cy="4833734"/>
          </a:xfrm>
        </p:grpSpPr>
        <p:sp>
          <p:nvSpPr>
            <p:cNvPr id="8" name="Freeform 30"/>
            <p:cNvSpPr>
              <a:spLocks/>
            </p:cNvSpPr>
            <p:nvPr/>
          </p:nvSpPr>
          <p:spPr bwMode="gray">
            <a:xfrm>
              <a:off x="4960620" y="1414666"/>
              <a:ext cx="3924300" cy="483373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DC6E00"/>
            </a:solidFill>
            <a:ln w="9525">
              <a:solidFill>
                <a:srgbClr val="DC6E00"/>
              </a:solidFill>
              <a:round/>
              <a:headEnd/>
              <a:tailEnd/>
            </a:ln>
          </p:spPr>
          <p:txBody>
            <a:bodyPr tIns="91440" bIns="91440" anchor="ctr"/>
            <a:lstStyle/>
            <a:p>
              <a:endParaRPr lang="en-AU" dirty="0"/>
            </a:p>
          </p:txBody>
        </p:sp>
        <p:sp>
          <p:nvSpPr>
            <p:cNvPr id="9" name="Rectangle 8"/>
            <p:cNvSpPr/>
            <p:nvPr/>
          </p:nvSpPr>
          <p:spPr>
            <a:xfrm>
              <a:off x="5482590" y="2359918"/>
              <a:ext cx="2880360" cy="3293209"/>
            </a:xfrm>
            <a:prstGeom prst="rect">
              <a:avLst/>
            </a:prstGeom>
          </p:spPr>
          <p:txBody>
            <a:bodyPr wrap="square">
              <a:spAutoFit/>
            </a:bodyPr>
            <a:lstStyle/>
            <a:p>
              <a:pPr algn="ctr"/>
              <a:r>
                <a:rPr lang="en-US" sz="1400" b="1" dirty="0" smtClean="0">
                  <a:solidFill>
                    <a:srgbClr val="593160"/>
                  </a:solidFill>
                </a:rPr>
                <a:t>What is the gap and how are we going?</a:t>
              </a:r>
            </a:p>
            <a:p>
              <a:pPr marL="180975" lvl="1" indent="-180975">
                <a:buFontTx/>
                <a:buChar char="•"/>
              </a:pPr>
              <a:r>
                <a:rPr lang="en-AU" sz="1200" dirty="0" smtClean="0">
                  <a:solidFill>
                    <a:srgbClr val="593160"/>
                  </a:solidFill>
                </a:rPr>
                <a:t>There have been small improvements from 2002-2008 with employment rising by 5.6 percentage points, labour force participation rising by 1.9 percentage points, and unemployment falling by 6.4 percentage points</a:t>
              </a:r>
            </a:p>
            <a:p>
              <a:pPr marL="180975" lvl="1" indent="-180975">
                <a:buFontTx/>
                <a:buChar char="•"/>
              </a:pPr>
              <a:r>
                <a:rPr lang="en-AU" sz="1200" dirty="0" smtClean="0">
                  <a:solidFill>
                    <a:srgbClr val="593160"/>
                  </a:solidFill>
                </a:rPr>
                <a:t>100,000 additional Indigenous Australians must have a job by 2018</a:t>
              </a:r>
            </a:p>
            <a:p>
              <a:pPr marL="180975" lvl="1" indent="-180975">
                <a:buFontTx/>
                <a:buChar char="•"/>
              </a:pPr>
              <a:r>
                <a:rPr lang="en-AU" sz="1200" dirty="0" smtClean="0">
                  <a:solidFill>
                    <a:srgbClr val="593160"/>
                  </a:solidFill>
                </a:rPr>
                <a:t>This target is not just about unemployment</a:t>
              </a:r>
              <a:r>
                <a:rPr lang="en-AU" sz="1200" dirty="0" smtClean="0">
                  <a:solidFill>
                    <a:srgbClr val="593160"/>
                  </a:solidFill>
                  <a:latin typeface="Calibri"/>
                  <a:cs typeface="Calibri"/>
                </a:rPr>
                <a:t>—participation in the labour force must increase</a:t>
              </a:r>
              <a:endParaRPr lang="en-AU" sz="1200" dirty="0" smtClean="0">
                <a:solidFill>
                  <a:srgbClr val="593160"/>
                </a:solidFill>
              </a:endParaRPr>
            </a:p>
            <a:p>
              <a:pPr marL="180975" lvl="1" indent="-180975">
                <a:buFontTx/>
                <a:buChar char="•"/>
              </a:pPr>
              <a:r>
                <a:rPr lang="en-AU" sz="1200" dirty="0" smtClean="0">
                  <a:solidFill>
                    <a:srgbClr val="593160"/>
                  </a:solidFill>
                </a:rPr>
                <a:t>In 2004-05 almost 50% of 15-64 year old Indigenous Australians relied primarily on income support, for non-Indigenous Australians this figure was less than 20%</a:t>
              </a:r>
            </a:p>
          </p:txBody>
        </p:sp>
      </p:grpSp>
      <p:sp>
        <p:nvSpPr>
          <p:cNvPr id="10" name="Text Box 2"/>
          <p:cNvSpPr txBox="1">
            <a:spLocks noChangeArrowheads="1"/>
          </p:cNvSpPr>
          <p:nvPr/>
        </p:nvSpPr>
        <p:spPr bwMode="auto">
          <a:xfrm>
            <a:off x="251460" y="1052736"/>
            <a:ext cx="8702040" cy="338554"/>
          </a:xfrm>
          <a:prstGeom prst="rect">
            <a:avLst/>
          </a:prstGeom>
          <a:noFill/>
          <a:ln w="9525">
            <a:noFill/>
            <a:miter lim="800000"/>
            <a:headEnd/>
            <a:tailEnd/>
          </a:ln>
          <a:effectLst/>
        </p:spPr>
        <p:txBody>
          <a:bodyPr wrap="square" lIns="0">
            <a:spAutoFit/>
          </a:bodyPr>
          <a:lstStyle/>
          <a:p>
            <a:pPr>
              <a:spcBef>
                <a:spcPct val="50000"/>
              </a:spcBef>
            </a:pPr>
            <a:r>
              <a:rPr lang="en-AU" sz="1600" b="1" i="1" dirty="0" smtClean="0">
                <a:solidFill>
                  <a:schemeClr val="accent1"/>
                </a:solidFill>
              </a:rPr>
              <a:t>Halve the gap in employment outcomes between Indigenous and non‑Indigenous Australians by 2018</a:t>
            </a:r>
            <a:endParaRPr lang="en-AU" sz="1600" b="1" i="1" dirty="0">
              <a:solidFill>
                <a:schemeClr val="accent1"/>
              </a:solidFill>
              <a:latin typeface="Calibri" pitchFamily="34" charset="0"/>
            </a:endParaRPr>
          </a:p>
        </p:txBody>
      </p:sp>
      <p:pic>
        <p:nvPicPr>
          <p:cNvPr id="14" name="Picture 13" descr="Steps.jpg"/>
          <p:cNvPicPr>
            <a:picLocks noChangeAspect="1"/>
          </p:cNvPicPr>
          <p:nvPr/>
        </p:nvPicPr>
        <p:blipFill>
          <a:blip r:embed="rId5" cstate="print"/>
          <a:srcRect t="2874" b="9419"/>
          <a:stretch>
            <a:fillRect/>
          </a:stretch>
        </p:blipFill>
        <p:spPr>
          <a:xfrm>
            <a:off x="525780" y="3970020"/>
            <a:ext cx="4030980" cy="2270760"/>
          </a:xfrm>
          <a:prstGeom prst="rect">
            <a:avLst/>
          </a:prstGeom>
        </p:spPr>
      </p:pic>
      <p:sp>
        <p:nvSpPr>
          <p:cNvPr id="12" name="Slide Number Placeholder 11"/>
          <p:cNvSpPr>
            <a:spLocks noGrp="1"/>
          </p:cNvSpPr>
          <p:nvPr>
            <p:ph type="sldNum" sz="quarter" idx="12"/>
          </p:nvPr>
        </p:nvSpPr>
        <p:spPr/>
        <p:txBody>
          <a:bodyPr/>
          <a:lstStyle/>
          <a:p>
            <a:fld id="{407F512A-4F46-4C8F-824E-9BE4D49BF0CD}" type="slidenum">
              <a:rPr lang="en-AU" smtClean="0">
                <a:solidFill>
                  <a:schemeClr val="bg1"/>
                </a:solidFill>
              </a:rPr>
              <a:pPr/>
              <a:t>12</a:t>
            </a:fld>
            <a:endParaRPr lang="en-AU"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custDataLst>
              <p:tags r:id="rId1"/>
            </p:custDataLst>
          </p:nvPr>
        </p:nvSpPr>
        <p:spPr>
          <a:xfrm>
            <a:off x="0" y="0"/>
            <a:ext cx="9143999" cy="972000"/>
          </a:xfrm>
          <a:solidFill>
            <a:schemeClr val="tx2"/>
          </a:solidFill>
        </p:spPr>
        <p:txBody>
          <a:bodyPr/>
          <a:lstStyle/>
          <a:p>
            <a:r>
              <a:rPr lang="en-AU" sz="2800" dirty="0" smtClean="0">
                <a:solidFill>
                  <a:schemeClr val="bg1"/>
                </a:solidFill>
              </a:rPr>
              <a:t>DEEWR is supporting Indigenous Australians to secure employment</a:t>
            </a:r>
            <a:endParaRPr lang="en-AU" sz="2800" dirty="0">
              <a:solidFill>
                <a:schemeClr val="bg1"/>
              </a:solidFill>
            </a:endParaRPr>
          </a:p>
        </p:txBody>
      </p:sp>
      <p:grpSp>
        <p:nvGrpSpPr>
          <p:cNvPr id="3" name="Group 2"/>
          <p:cNvGrpSpPr/>
          <p:nvPr/>
        </p:nvGrpSpPr>
        <p:grpSpPr>
          <a:xfrm>
            <a:off x="251520" y="1268760"/>
            <a:ext cx="8640960" cy="2480280"/>
            <a:chOff x="241995" y="1268760"/>
            <a:chExt cx="8640960" cy="2480280"/>
          </a:xfrm>
        </p:grpSpPr>
        <p:sp>
          <p:nvSpPr>
            <p:cNvPr id="5" name="Freeform 29"/>
            <p:cNvSpPr>
              <a:spLocks/>
            </p:cNvSpPr>
            <p:nvPr/>
          </p:nvSpPr>
          <p:spPr bwMode="gray">
            <a:xfrm>
              <a:off x="241995" y="1268760"/>
              <a:ext cx="8640960" cy="248028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FFC000"/>
            </a:solidFill>
            <a:ln w="12700">
              <a:solidFill>
                <a:srgbClr val="FFC000"/>
              </a:solidFill>
              <a:round/>
              <a:headEnd/>
              <a:tailEnd/>
            </a:ln>
          </p:spPr>
          <p:txBody>
            <a:bodyPr tIns="91440" bIns="91440" anchor="ctr"/>
            <a:lstStyle/>
            <a:p>
              <a:endParaRPr lang="en-AU" dirty="0"/>
            </a:p>
          </p:txBody>
        </p:sp>
        <p:sp>
          <p:nvSpPr>
            <p:cNvPr id="6" name="TextBox 5"/>
            <p:cNvSpPr txBox="1"/>
            <p:nvPr/>
          </p:nvSpPr>
          <p:spPr>
            <a:xfrm>
              <a:off x="962025" y="1531268"/>
              <a:ext cx="7200899" cy="2062103"/>
            </a:xfrm>
            <a:prstGeom prst="rect">
              <a:avLst/>
            </a:prstGeom>
            <a:noFill/>
          </p:spPr>
          <p:txBody>
            <a:bodyPr wrap="square" rtlCol="0">
              <a:spAutoFit/>
            </a:bodyPr>
            <a:lstStyle/>
            <a:p>
              <a:pPr algn="ctr"/>
              <a:r>
                <a:rPr lang="en-US" sz="1600" b="1" dirty="0" smtClean="0">
                  <a:solidFill>
                    <a:srgbClr val="593160"/>
                  </a:solidFill>
                </a:rPr>
                <a:t>What are we doing?</a:t>
              </a:r>
            </a:p>
            <a:p>
              <a:pPr marL="180975" lvl="1" indent="-180975">
                <a:buFontTx/>
                <a:buChar char="•"/>
              </a:pPr>
              <a:r>
                <a:rPr lang="en-AU" sz="1400" dirty="0" smtClean="0">
                  <a:solidFill>
                    <a:srgbClr val="593160"/>
                  </a:solidFill>
                </a:rPr>
                <a:t>Job Services Australia is the most significant employment program and is improving</a:t>
              </a:r>
              <a:br>
                <a:rPr lang="en-AU" sz="1400" dirty="0" smtClean="0">
                  <a:solidFill>
                    <a:srgbClr val="593160"/>
                  </a:solidFill>
                </a:rPr>
              </a:br>
              <a:r>
                <a:rPr lang="en-AU" sz="1400" dirty="0" smtClean="0">
                  <a:solidFill>
                    <a:srgbClr val="593160"/>
                  </a:solidFill>
                </a:rPr>
                <a:t>services to Indigenous Australians</a:t>
              </a:r>
            </a:p>
            <a:p>
              <a:pPr marL="180975" lvl="1" indent="-180975">
                <a:buFontTx/>
                <a:buChar char="•"/>
              </a:pPr>
              <a:r>
                <a:rPr lang="en-AU" sz="1400" dirty="0" smtClean="0">
                  <a:solidFill>
                    <a:srgbClr val="593160"/>
                  </a:solidFill>
                </a:rPr>
                <a:t>Employers are supported to create and sustain jobs through the Indigenous Employment Program</a:t>
              </a:r>
            </a:p>
            <a:p>
              <a:pPr marL="180975" lvl="1" indent="-180975">
                <a:buFontTx/>
                <a:buChar char="•"/>
              </a:pPr>
              <a:r>
                <a:rPr lang="en-AU" sz="1400" dirty="0" smtClean="0">
                  <a:solidFill>
                    <a:srgbClr val="593160"/>
                  </a:solidFill>
                </a:rPr>
                <a:t>$50.7 million in the 2011</a:t>
              </a:r>
              <a:r>
                <a:rPr lang="en-AU" sz="1400" dirty="0" smtClean="0">
                  <a:solidFill>
                    <a:srgbClr val="593160"/>
                  </a:solidFill>
                  <a:latin typeface="Calibri"/>
                  <a:cs typeface="Calibri"/>
                </a:rPr>
                <a:t>–12 Budget to </a:t>
              </a:r>
              <a:r>
                <a:rPr lang="en-AU" sz="1400" dirty="0" smtClean="0">
                  <a:solidFill>
                    <a:srgbClr val="593160"/>
                  </a:solidFill>
                </a:rPr>
                <a:t>provide up to 6,400 Indigenous students over four years the opportunity to get a school based traineeship through the Indigenous Youth Career Pathways Program</a:t>
              </a:r>
            </a:p>
            <a:p>
              <a:pPr marL="180975" lvl="1" indent="-180975">
                <a:buFontTx/>
                <a:buChar char="•"/>
              </a:pPr>
              <a:r>
                <a:rPr lang="en-AU" sz="1400" dirty="0" smtClean="0">
                  <a:solidFill>
                    <a:srgbClr val="593160"/>
                  </a:solidFill>
                </a:rPr>
                <a:t>Indigenous staff comprise almost 6% of the DEEWR total</a:t>
              </a:r>
              <a:endParaRPr lang="en-AU" sz="1400" dirty="0">
                <a:solidFill>
                  <a:srgbClr val="593160"/>
                </a:solidFill>
              </a:endParaRPr>
            </a:p>
          </p:txBody>
        </p:sp>
      </p:grpSp>
      <p:sp>
        <p:nvSpPr>
          <p:cNvPr id="10" name="Slide Number Placeholder 9"/>
          <p:cNvSpPr>
            <a:spLocks noGrp="1"/>
          </p:cNvSpPr>
          <p:nvPr>
            <p:ph type="sldNum" sz="quarter" idx="12"/>
          </p:nvPr>
        </p:nvSpPr>
        <p:spPr/>
        <p:txBody>
          <a:bodyPr/>
          <a:lstStyle/>
          <a:p>
            <a:fld id="{407F512A-4F46-4C8F-824E-9BE4D49BF0CD}" type="slidenum">
              <a:rPr lang="en-AU" smtClean="0">
                <a:solidFill>
                  <a:schemeClr val="bg1"/>
                </a:solidFill>
              </a:rPr>
              <a:pPr/>
              <a:t>13</a:t>
            </a:fld>
            <a:endParaRPr lang="en-AU"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custDataLst>
              <p:tags r:id="rId1"/>
            </p:custDataLst>
          </p:nvPr>
        </p:nvSpPr>
        <p:spPr>
          <a:xfrm>
            <a:off x="0" y="0"/>
            <a:ext cx="9143999" cy="972000"/>
          </a:xfrm>
          <a:solidFill>
            <a:schemeClr val="tx2"/>
          </a:solidFill>
        </p:spPr>
        <p:txBody>
          <a:bodyPr/>
          <a:lstStyle/>
          <a:p>
            <a:r>
              <a:rPr lang="en-AU" sz="2800" dirty="0" smtClean="0">
                <a:solidFill>
                  <a:schemeClr val="bg1"/>
                </a:solidFill>
              </a:rPr>
              <a:t>Our work affects a person’s life in many ways</a:t>
            </a:r>
            <a:endParaRPr lang="en-AU" sz="2800" dirty="0">
              <a:solidFill>
                <a:schemeClr val="bg1"/>
              </a:solidFill>
            </a:endParaRPr>
          </a:p>
        </p:txBody>
      </p:sp>
      <p:sp>
        <p:nvSpPr>
          <p:cNvPr id="5" name="Slide Number Placeholder 4"/>
          <p:cNvSpPr>
            <a:spLocks noGrp="1"/>
          </p:cNvSpPr>
          <p:nvPr>
            <p:ph type="sldNum" sz="quarter" idx="12"/>
          </p:nvPr>
        </p:nvSpPr>
        <p:spPr/>
        <p:txBody>
          <a:bodyPr/>
          <a:lstStyle/>
          <a:p>
            <a:fld id="{407F512A-4F46-4C8F-824E-9BE4D49BF0CD}" type="slidenum">
              <a:rPr lang="en-AU" smtClean="0">
                <a:solidFill>
                  <a:schemeClr val="bg1"/>
                </a:solidFill>
              </a:rPr>
              <a:pPr/>
              <a:t>14</a:t>
            </a:fld>
            <a:endParaRPr lang="en-AU" dirty="0">
              <a:solidFill>
                <a:schemeClr val="bg1"/>
              </a:solidFill>
            </a:endParaRPr>
          </a:p>
        </p:txBody>
      </p:sp>
      <p:pic>
        <p:nvPicPr>
          <p:cNvPr id="6" name="Picture 5" descr="The work we do is interconnected.jpg"/>
          <p:cNvPicPr>
            <a:picLocks noChangeAspect="1"/>
          </p:cNvPicPr>
          <p:nvPr/>
        </p:nvPicPr>
        <p:blipFill>
          <a:blip r:embed="rId5" cstate="print"/>
          <a:stretch>
            <a:fillRect/>
          </a:stretch>
        </p:blipFill>
        <p:spPr>
          <a:xfrm>
            <a:off x="0" y="962866"/>
            <a:ext cx="9144000" cy="4801326"/>
          </a:xfrm>
          <a:prstGeom prst="rect">
            <a:avLst/>
          </a:prstGeom>
        </p:spPr>
      </p:pic>
      <p:sp>
        <p:nvSpPr>
          <p:cNvPr id="7" name="TextBox 6"/>
          <p:cNvSpPr txBox="1"/>
          <p:nvPr/>
        </p:nvSpPr>
        <p:spPr>
          <a:xfrm>
            <a:off x="300942" y="5810491"/>
            <a:ext cx="8576840" cy="369332"/>
          </a:xfrm>
          <a:prstGeom prst="rect">
            <a:avLst/>
          </a:prstGeom>
          <a:noFill/>
        </p:spPr>
        <p:txBody>
          <a:bodyPr wrap="square" rtlCol="0">
            <a:spAutoFit/>
          </a:bodyPr>
          <a:lstStyle/>
          <a:p>
            <a:r>
              <a:rPr lang="en-AU" b="1" dirty="0" smtClean="0"/>
              <a:t>                                                 The work we do is interconnected</a:t>
            </a:r>
            <a:endParaRPr lang="en-AU"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custDataLst>
              <p:tags r:id="rId1"/>
            </p:custDataLst>
          </p:nvPr>
        </p:nvSpPr>
        <p:spPr>
          <a:xfrm>
            <a:off x="0" y="0"/>
            <a:ext cx="9143999" cy="972000"/>
          </a:xfrm>
          <a:solidFill>
            <a:schemeClr val="tx2"/>
          </a:solidFill>
        </p:spPr>
        <p:txBody>
          <a:bodyPr/>
          <a:lstStyle/>
          <a:p>
            <a:r>
              <a:rPr lang="en-AU" sz="2800" dirty="0" smtClean="0">
                <a:solidFill>
                  <a:schemeClr val="bg1"/>
                </a:solidFill>
              </a:rPr>
              <a:t>In Summary...</a:t>
            </a:r>
            <a:endParaRPr lang="en-AU" sz="2800" dirty="0">
              <a:solidFill>
                <a:schemeClr val="bg1"/>
              </a:solidFill>
            </a:endParaRPr>
          </a:p>
        </p:txBody>
      </p:sp>
      <p:sp>
        <p:nvSpPr>
          <p:cNvPr id="5" name="TextBox 4"/>
          <p:cNvSpPr txBox="1"/>
          <p:nvPr/>
        </p:nvSpPr>
        <p:spPr>
          <a:xfrm>
            <a:off x="252000" y="1144801"/>
            <a:ext cx="8648700" cy="5179799"/>
          </a:xfrm>
          <a:prstGeom prst="rect">
            <a:avLst/>
          </a:prstGeom>
          <a:noFill/>
        </p:spPr>
        <p:txBody>
          <a:bodyPr wrap="square" rtlCol="0">
            <a:normAutofit/>
          </a:bodyPr>
          <a:lstStyle/>
          <a:p>
            <a:pPr lvl="0"/>
            <a:r>
              <a:rPr lang="en-AU" sz="2000" dirty="0" smtClean="0">
                <a:solidFill>
                  <a:srgbClr val="593160"/>
                </a:solidFill>
              </a:rPr>
              <a:t>It has been 3 years since the Closing the Gap targets were set and we have made some inroads</a:t>
            </a:r>
          </a:p>
          <a:p>
            <a:pPr lvl="0">
              <a:spcBef>
                <a:spcPts val="1200"/>
              </a:spcBef>
            </a:pPr>
            <a:r>
              <a:rPr lang="en-AU" sz="2000" dirty="0" smtClean="0">
                <a:solidFill>
                  <a:srgbClr val="593160"/>
                </a:solidFill>
              </a:rPr>
              <a:t>We have delivered a major reform agenda across all targets</a:t>
            </a:r>
          </a:p>
          <a:p>
            <a:pPr lvl="0">
              <a:spcBef>
                <a:spcPts val="1200"/>
              </a:spcBef>
            </a:pPr>
            <a:r>
              <a:rPr lang="en-AU" sz="2000" dirty="0" smtClean="0">
                <a:solidFill>
                  <a:srgbClr val="593160"/>
                </a:solidFill>
              </a:rPr>
              <a:t>Our mainstream and Indigenous-specific programs and initiatives are currently making a difference for Indigenous Australians. However, there is more to be done</a:t>
            </a:r>
          </a:p>
          <a:p>
            <a:pPr lvl="0">
              <a:spcBef>
                <a:spcPts val="1200"/>
              </a:spcBef>
            </a:pPr>
            <a:r>
              <a:rPr lang="en-AU" sz="2000" dirty="0" smtClean="0">
                <a:solidFill>
                  <a:srgbClr val="593160"/>
                </a:solidFill>
              </a:rPr>
              <a:t>We think we are close to on track to achieve the early childhood target</a:t>
            </a:r>
          </a:p>
          <a:p>
            <a:pPr lvl="0">
              <a:spcBef>
                <a:spcPts val="1200"/>
              </a:spcBef>
            </a:pPr>
            <a:r>
              <a:rPr lang="en-AU" sz="2000" dirty="0" smtClean="0">
                <a:solidFill>
                  <a:srgbClr val="593160"/>
                </a:solidFill>
              </a:rPr>
              <a:t>There are some positive signs with the literacy and numeracy and Year 12 attainment targets</a:t>
            </a:r>
          </a:p>
          <a:p>
            <a:pPr lvl="0">
              <a:spcBef>
                <a:spcPts val="1200"/>
              </a:spcBef>
            </a:pPr>
            <a:r>
              <a:rPr lang="en-AU" sz="2000" dirty="0" smtClean="0">
                <a:solidFill>
                  <a:srgbClr val="593160"/>
                </a:solidFill>
              </a:rPr>
              <a:t>The employment outcomes target is our biggest challenge</a:t>
            </a:r>
          </a:p>
          <a:p>
            <a:pPr lvl="0">
              <a:spcBef>
                <a:spcPts val="1200"/>
              </a:spcBef>
            </a:pPr>
            <a:r>
              <a:rPr lang="en-AU" sz="2000" dirty="0" smtClean="0">
                <a:solidFill>
                  <a:srgbClr val="593160"/>
                </a:solidFill>
              </a:rPr>
              <a:t>The greatest challenge will be achieving the last few per cent of the targets</a:t>
            </a:r>
          </a:p>
        </p:txBody>
      </p:sp>
      <p:sp>
        <p:nvSpPr>
          <p:cNvPr id="6" name="Slide Number Placeholder 5"/>
          <p:cNvSpPr>
            <a:spLocks noGrp="1"/>
          </p:cNvSpPr>
          <p:nvPr>
            <p:ph type="sldNum" sz="quarter" idx="12"/>
          </p:nvPr>
        </p:nvSpPr>
        <p:spPr/>
        <p:txBody>
          <a:bodyPr/>
          <a:lstStyle/>
          <a:p>
            <a:fld id="{407F512A-4F46-4C8F-824E-9BE4D49BF0CD}" type="slidenum">
              <a:rPr lang="en-AU" smtClean="0">
                <a:solidFill>
                  <a:schemeClr val="bg1"/>
                </a:solidFill>
              </a:rPr>
              <a:pPr/>
              <a:t>15</a:t>
            </a:fld>
            <a:endParaRPr lang="en-AU"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07F512A-4F46-4C8F-824E-9BE4D49BF0CD}" type="slidenum">
              <a:rPr lang="en-AU" smtClean="0">
                <a:solidFill>
                  <a:schemeClr val="bg1"/>
                </a:solidFill>
              </a:rPr>
              <a:pPr/>
              <a:t>16</a:t>
            </a:fld>
            <a:endParaRPr lang="en-AU" dirty="0">
              <a:solidFill>
                <a:schemeClr val="bg1"/>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g_Lr2BPsJEubP48d4GF1Ew"/>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DEEWRCategory xmlns="http://schemas.microsoft.com/sharepoint/v3">Templates</DEEWRCategory>
    <_x003e__x003e_ xmlns="f1dbda1a-7fbc-4c5c-b5bc-7a3a8ee7102f">Powerpoint</_x003e__x003e_>
    <DEEWRResourceTyp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EEWRDocument" ma:contentTypeID="0x0101009EDC4876AF524A70BD125A9D2C0D191E000479EDFA51D86F45A0C81432ABAE4A67" ma:contentTypeVersion="1" ma:contentTypeDescription="Create a new DEEWR Document." ma:contentTypeScope="" ma:versionID="c047cf1e2f20dca585cec2e9538e5261">
  <xsd:schema xmlns:xsd="http://www.w3.org/2001/XMLSchema" xmlns:p="http://schemas.microsoft.com/office/2006/metadata/properties" xmlns:ns1="http://schemas.microsoft.com/sharepoint/v3" xmlns:ns2="f1dbda1a-7fbc-4c5c-b5bc-7a3a8ee7102f" targetNamespace="http://schemas.microsoft.com/office/2006/metadata/properties" ma:root="true" ma:fieldsID="0807e8e74359a6a41f040b91d0b27076" ns1:_="" ns2:_="">
    <xsd:import namespace="http://schemas.microsoft.com/sharepoint/v3"/>
    <xsd:import namespace="f1dbda1a-7fbc-4c5c-b5bc-7a3a8ee7102f"/>
    <xsd:element name="properties">
      <xsd:complexType>
        <xsd:sequence>
          <xsd:element name="documentManagement">
            <xsd:complexType>
              <xsd:all>
                <xsd:element ref="ns1:DEEWRCategory" minOccurs="0"/>
                <xsd:element ref="ns1:DEEWRResourceType" minOccurs="0"/>
                <xsd:element ref="ns2:_x003e__x003e_"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DEEWRCategory" ma:index="8" nillable="true" ma:displayName="&gt;" ma:format="Dropdown" ma:internalName="DEEWRCategory" ma:readOnly="false">
      <xsd:simpleType>
        <xsd:restriction base="dms:Choice">
          <xsd:enumeration value="General"/>
          <xsd:enumeration value="Factsheets"/>
          <xsd:enumeration value="Forms"/>
          <xsd:enumeration value="Guides"/>
          <xsd:enumeration value="Guidelines"/>
          <xsd:enumeration value="Info"/>
          <xsd:enumeration value="Procedures"/>
          <xsd:enumeration value="Templates"/>
          <xsd:enumeration value="Publishing"/>
          <xsd:enumeration value="Newsletter"/>
        </xsd:restriction>
      </xsd:simpleType>
    </xsd:element>
    <xsd:element name="DEEWRResourceType" ma:index="9" nillable="true" ma:displayName="Resource Type" ma:internalName="DEEWRResourceType" ma:readOnly="false">
      <xsd:simpleType>
        <xsd:restriction base="dms:Choice">
          <xsd:enumeration value="Resource Type 1"/>
          <xsd:enumeration value="Resource Type 2"/>
          <xsd:enumeration value="Resource Type 3"/>
          <xsd:enumeration value="Resource Type 4"/>
          <xsd:enumeration value="Resource Type 5"/>
        </xsd:restriction>
      </xsd:simpleType>
    </xsd:element>
  </xsd:schema>
  <xsd:schema xmlns:xsd="http://www.w3.org/2001/XMLSchema" xmlns:dms="http://schemas.microsoft.com/office/2006/documentManagement/types" targetNamespace="f1dbda1a-7fbc-4c5c-b5bc-7a3a8ee7102f" elementFormDefault="qualified">
    <xsd:import namespace="http://schemas.microsoft.com/office/2006/documentManagement/types"/>
    <xsd:element name="_x003e__x003e_" ma:index="10" nillable="true" ma:displayName="&gt;&gt;" ma:format="Dropdown" ma:internalName="_x003e__x003e_">
      <xsd:simpleType>
        <xsd:restriction base="dms:Choice">
          <xsd:enumeration value="Letter - State Office"/>
          <xsd:enumeration value="Letter - Regional Office"/>
          <xsd:enumeration value="Letter - Secretary"/>
          <xsd:enumeration value="Letter - Deputy or Associate Secretary"/>
          <xsd:enumeration value="Letter - Other"/>
          <xsd:enumeration value="Powerpoint"/>
          <xsd:enumeration value="Fax"/>
          <xsd:enumeration value="File Note"/>
          <xsd:enumeration value="Certificate"/>
          <xsd:enumeration value="Media Release"/>
          <xsd:enumeration value="Minute"/>
          <xsd:enumeration value="Interne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ma:index="11"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1F1C71D3-96D3-45D8-9E0E-7E4D9DF97CA3}">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http://schemas.microsoft.com/sharepoint/v3"/>
    <ds:schemaRef ds:uri="f1dbda1a-7fbc-4c5c-b5bc-7a3a8ee7102f"/>
    <ds:schemaRef ds:uri="http://schemas.openxmlformats.org/package/2006/metadata/core-properties"/>
  </ds:schemaRefs>
</ds:datastoreItem>
</file>

<file path=customXml/itemProps2.xml><?xml version="1.0" encoding="utf-8"?>
<ds:datastoreItem xmlns:ds="http://schemas.openxmlformats.org/officeDocument/2006/customXml" ds:itemID="{D1689A22-553A-4481-95A2-26365CA98C98}">
  <ds:schemaRefs>
    <ds:schemaRef ds:uri="http://schemas.microsoft.com/sharepoint/v3/contenttype/forms"/>
  </ds:schemaRefs>
</ds:datastoreItem>
</file>

<file path=customXml/itemProps3.xml><?xml version="1.0" encoding="utf-8"?>
<ds:datastoreItem xmlns:ds="http://schemas.openxmlformats.org/officeDocument/2006/customXml" ds:itemID="{39950405-A792-4CF9-B2C1-C4848F9FC7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1dbda1a-7fbc-4c5c-b5bc-7a3a8ee7102f"/>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3396</TotalTime>
  <Words>4327</Words>
  <Application>Microsoft Office PowerPoint</Application>
  <PresentationFormat>Affichage à l'écran (4:3)</PresentationFormat>
  <Paragraphs>364</Paragraphs>
  <Slides>16</Slides>
  <Notes>16</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Office Theme</vt:lpstr>
      <vt:lpstr>Closing the Gap Improving outcomes for Aboriginal and Torres Strait Islander people</vt:lpstr>
      <vt:lpstr>Diapositive 2</vt:lpstr>
      <vt:lpstr>The disadvantage experienced by Aboriginal and Torres  Strait Islander people is profound and long standing</vt:lpstr>
      <vt:lpstr>The Indigenous population is relatively young and geographically dispersed </vt:lpstr>
      <vt:lpstr>DEEWR is making a positive difference to the lives of Aboriginal and Torres Strait Islander people</vt:lpstr>
      <vt:lpstr>Experiences during early childhood affect outcomes in education, employment  and health later in life</vt:lpstr>
      <vt:lpstr>Indigenous Australian children will have quality early childhood  education for the best start in life</vt:lpstr>
      <vt:lpstr>Gaps in literacy and numeracy skills increase with age and location</vt:lpstr>
      <vt:lpstr>Indigenous students with good literacy and numeracy skills are more likely to finish Year 12</vt:lpstr>
      <vt:lpstr>A Year 12 or equivalent qualification is vital for today’s labour market</vt:lpstr>
      <vt:lpstr>Young people at risk of not finishing school need tailored support</vt:lpstr>
      <vt:lpstr>Employment is the key to economic independence for Aboriginal and Torres Strait Islander people</vt:lpstr>
      <vt:lpstr>DEEWR is supporting Indigenous Australians to secure employment</vt:lpstr>
      <vt:lpstr>Our work affects a person’s life in many ways</vt:lpstr>
      <vt:lpstr>In Summary...</vt:lpstr>
      <vt:lpstr>Diapositive 16</vt:lpstr>
    </vt:vector>
  </TitlesOfParts>
  <Company>Australian Government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 Loneragan</dc:creator>
  <cp:lastModifiedBy>Your User Name</cp:lastModifiedBy>
  <cp:revision>277</cp:revision>
  <dcterms:created xsi:type="dcterms:W3CDTF">2010-08-24T23:50:00Z</dcterms:created>
  <dcterms:modified xsi:type="dcterms:W3CDTF">2011-09-28T12:33:22Z</dcterms:modified>
  <cp:contentType>DEEWRDocument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0x0101009EDC4876AF524A70BD125A9D2C0D191E000479EDFA51D86F45A0C81432ABAE4A67</vt:lpwstr>
  </property>
</Properties>
</file>