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Lst>
  <p:notesMasterIdLst>
    <p:notesMasterId r:id="rId22"/>
  </p:notesMasterIdLst>
  <p:sldIdLst>
    <p:sldId id="256" r:id="rId2"/>
    <p:sldId id="257" r:id="rId3"/>
    <p:sldId id="280" r:id="rId4"/>
    <p:sldId id="268" r:id="rId5"/>
    <p:sldId id="267" r:id="rId6"/>
    <p:sldId id="269" r:id="rId7"/>
    <p:sldId id="261" r:id="rId8"/>
    <p:sldId id="266" r:id="rId9"/>
    <p:sldId id="265" r:id="rId10"/>
    <p:sldId id="263" r:id="rId11"/>
    <p:sldId id="270" r:id="rId12"/>
    <p:sldId id="259" r:id="rId13"/>
    <p:sldId id="272" r:id="rId14"/>
    <p:sldId id="281" r:id="rId15"/>
    <p:sldId id="274" r:id="rId16"/>
    <p:sldId id="278" r:id="rId17"/>
    <p:sldId id="279" r:id="rId18"/>
    <p:sldId id="282" r:id="rId19"/>
    <p:sldId id="283" r:id="rId20"/>
    <p:sldId id="284" r:id="rId21"/>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94" autoAdjust="0"/>
    <p:restoredTop sz="94660"/>
  </p:normalViewPr>
  <p:slideViewPr>
    <p:cSldViewPr>
      <p:cViewPr>
        <p:scale>
          <a:sx n="75" d="100"/>
          <a:sy n="75" d="100"/>
        </p:scale>
        <p:origin x="-1380"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5017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5918A374-09EA-492E-9614-FFCC0C8A6326}" type="datetimeFigureOut">
              <a:rPr lang="en-GB"/>
              <a:pPr/>
              <a:t>10/02/2012</a:t>
            </a:fld>
            <a:endParaRPr lang="en-GB"/>
          </a:p>
        </p:txBody>
      </p:sp>
      <p:sp>
        <p:nvSpPr>
          <p:cNvPr id="501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018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5018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5018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8F76008-7256-49E8-B09C-0374641E8D4F}" type="slidenum">
              <a:rPr lang="en-GB"/>
              <a:pPr/>
              <a:t>‹N°›</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fr-CH" sz="1000" dirty="0"/>
              <a:t>Baroque, </a:t>
            </a:r>
            <a:r>
              <a:rPr lang="fr-CH" sz="1000" dirty="0" err="1"/>
              <a:t>comes</a:t>
            </a:r>
            <a:r>
              <a:rPr lang="fr-CH" sz="1000" dirty="0"/>
              <a:t> </a:t>
            </a:r>
            <a:r>
              <a:rPr lang="fr-CH" sz="1000" dirty="0" err="1"/>
              <a:t>from</a:t>
            </a:r>
            <a:r>
              <a:rPr lang="fr-CH" sz="1000" dirty="0"/>
              <a:t> </a:t>
            </a:r>
            <a:r>
              <a:rPr lang="fr-CH" sz="1000" dirty="0" err="1"/>
              <a:t>Portuguese</a:t>
            </a:r>
            <a:r>
              <a:rPr lang="fr-CH" sz="1000" dirty="0"/>
              <a:t> </a:t>
            </a:r>
            <a:r>
              <a:rPr lang="fr-CH" sz="1000" dirty="0" err="1"/>
              <a:t>Barocco</a:t>
            </a:r>
            <a:r>
              <a:rPr lang="fr-CH" sz="1000" dirty="0"/>
              <a:t>, an </a:t>
            </a:r>
            <a:r>
              <a:rPr lang="fr-CH" sz="1000" dirty="0" err="1"/>
              <a:t>imperfect</a:t>
            </a:r>
            <a:r>
              <a:rPr lang="fr-CH" sz="1000" dirty="0"/>
              <a:t> </a:t>
            </a:r>
            <a:r>
              <a:rPr lang="fr-CH" sz="1000" dirty="0" err="1"/>
              <a:t>peal</a:t>
            </a:r>
            <a:r>
              <a:rPr lang="fr-CH" sz="1000" dirty="0"/>
              <a:t>. </a:t>
            </a:r>
            <a:r>
              <a:rPr lang="fr-CH" sz="1000" dirty="0" err="1"/>
              <a:t>Seeks</a:t>
            </a:r>
            <a:r>
              <a:rPr lang="fr-CH" sz="1000" dirty="0"/>
              <a:t> to </a:t>
            </a:r>
            <a:r>
              <a:rPr lang="fr-CH" sz="1000" dirty="0" err="1"/>
              <a:t>impress</a:t>
            </a:r>
            <a:r>
              <a:rPr lang="fr-CH" sz="1000" dirty="0"/>
              <a:t> and surprise by </a:t>
            </a:r>
            <a:r>
              <a:rPr lang="fr-CH" sz="1000" dirty="0" err="1"/>
              <a:t>emphasizing</a:t>
            </a:r>
            <a:r>
              <a:rPr lang="fr-CH" sz="1000" dirty="0"/>
              <a:t> the </a:t>
            </a:r>
            <a:r>
              <a:rPr lang="fr-CH" sz="1000" dirty="0" err="1"/>
              <a:t>freedom</a:t>
            </a:r>
            <a:r>
              <a:rPr lang="fr-CH" sz="1000" dirty="0"/>
              <a:t> of </a:t>
            </a:r>
            <a:r>
              <a:rPr lang="fr-CH" sz="1000" dirty="0" err="1"/>
              <a:t>movement</a:t>
            </a:r>
            <a:r>
              <a:rPr lang="fr-CH" sz="1000" dirty="0"/>
              <a:t>, and </a:t>
            </a:r>
            <a:r>
              <a:rPr lang="fr-CH" sz="1000" dirty="0" err="1"/>
              <a:t>is</a:t>
            </a:r>
            <a:r>
              <a:rPr lang="fr-CH" sz="1000" dirty="0"/>
              <a:t> </a:t>
            </a:r>
            <a:r>
              <a:rPr lang="fr-CH" sz="1000" dirty="0" err="1"/>
              <a:t>associated</a:t>
            </a:r>
            <a:r>
              <a:rPr lang="fr-CH" sz="1000" dirty="0"/>
              <a:t> </a:t>
            </a:r>
            <a:r>
              <a:rPr lang="fr-CH" sz="1000" dirty="0" err="1"/>
              <a:t>with</a:t>
            </a:r>
            <a:r>
              <a:rPr lang="fr-CH" sz="1000" dirty="0"/>
              <a:t> the </a:t>
            </a:r>
            <a:r>
              <a:rPr lang="fr-CH" sz="1000" dirty="0" err="1"/>
              <a:t>Counter</a:t>
            </a:r>
            <a:r>
              <a:rPr lang="fr-CH" sz="1000" dirty="0"/>
              <a:t>-</a:t>
            </a:r>
            <a:r>
              <a:rPr lang="fr-CH" sz="1000" dirty="0" err="1"/>
              <a:t>Reform</a:t>
            </a:r>
            <a:r>
              <a:rPr lang="fr-CH" sz="1000" dirty="0"/>
              <a:t> </a:t>
            </a:r>
            <a:r>
              <a:rPr lang="fr-CH" sz="1000" dirty="0" err="1"/>
              <a:t>movement</a:t>
            </a:r>
            <a:r>
              <a:rPr lang="fr-CH" sz="1000" dirty="0"/>
              <a:t>, Martyrs, Vision, </a:t>
            </a:r>
            <a:r>
              <a:rPr lang="fr-CH" sz="1000" dirty="0" err="1"/>
              <a:t>Extasis</a:t>
            </a:r>
            <a:r>
              <a:rPr lang="fr-CH" sz="1000" dirty="0"/>
              <a:t>…</a:t>
            </a:r>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26"/>
          <p:cNvSpPr>
            <a:spLocks noGrp="1" noRot="1" noChangeAspect="1" noChangeArrowheads="1" noTextEdit="1"/>
          </p:cNvSpPr>
          <p:nvPr>
            <p:ph type="sldImg"/>
          </p:nvPr>
        </p:nvSpPr>
        <p:spPr>
          <a:ln/>
        </p:spPr>
      </p:sp>
      <p:sp>
        <p:nvSpPr>
          <p:cNvPr id="66563" name="Rectangle 1027"/>
          <p:cNvSpPr>
            <a:spLocks noGrp="1" noChangeArrowheads="1"/>
          </p:cNvSpPr>
          <p:nvPr>
            <p:ph type="body" idx="1"/>
          </p:nvPr>
        </p:nvSpPr>
        <p:spPr/>
        <p:txBody>
          <a:bodyPr/>
          <a:lstStyle/>
          <a:p>
            <a:r>
              <a:rPr lang="fr-CH" sz="1000"/>
              <a:t>Le Corrège, </a:t>
            </a:r>
            <a:br>
              <a:rPr lang="fr-CH" sz="1000"/>
            </a:br>
            <a:r>
              <a:rPr lang="fr-CH" sz="800">
                <a:latin typeface="Arial" pitchFamily="34" charset="0"/>
              </a:rPr>
              <a:t>fresque couvent de Parme, 1519</a:t>
            </a:r>
            <a:endParaRPr lang="en-GB" sz="80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Rot="1" noChangeAspect="1" noChangeArrowheads="1" noTextEdit="1"/>
          </p:cNvSpPr>
          <p:nvPr>
            <p:ph type="sldImg"/>
          </p:nvPr>
        </p:nvSpPr>
        <p:spPr>
          <a:ln/>
        </p:spPr>
      </p:sp>
      <p:sp>
        <p:nvSpPr>
          <p:cNvPr id="62467" name="Rectangle 1027"/>
          <p:cNvSpPr>
            <a:spLocks noGrp="1" noChangeArrowheads="1"/>
          </p:cNvSpPr>
          <p:nvPr>
            <p:ph type="body" idx="1"/>
          </p:nvPr>
        </p:nvSpPr>
        <p:spPr/>
        <p:txBody>
          <a:bodyPr/>
          <a:lstStyle/>
          <a:p>
            <a:pPr marL="228600" indent="-228600">
              <a:spcBef>
                <a:spcPct val="50000"/>
              </a:spcBef>
            </a:pPr>
            <a:r>
              <a:rPr lang="fr-CH" sz="800" i="1" dirty="0">
                <a:latin typeface="Arial" pitchFamily="34" charset="0"/>
              </a:rPr>
              <a:t>L’Assomption de la Vierge</a:t>
            </a:r>
            <a:r>
              <a:rPr lang="fr-CH" sz="800" dirty="0">
                <a:latin typeface="Arial" pitchFamily="34" charset="0"/>
              </a:rPr>
              <a:t>, coupole de l’église de Parme, 1526-28</a:t>
            </a:r>
            <a:r>
              <a:rPr lang="fr-CH" sz="1800" dirty="0">
                <a:latin typeface="Tahoma" pitchFamily="34" charset="0"/>
              </a:rPr>
              <a:t> </a:t>
            </a:r>
          </a:p>
          <a:p>
            <a:pPr marL="228600" indent="-228600">
              <a:spcBef>
                <a:spcPct val="50000"/>
              </a:spcBef>
            </a:pPr>
            <a:r>
              <a:rPr lang="fr-CH" sz="1800" dirty="0">
                <a:latin typeface="Tahoma" pitchFamily="34" charset="0"/>
              </a:rPr>
              <a:t>2000 </a:t>
            </a:r>
            <a:r>
              <a:rPr lang="fr-CH" sz="1800" dirty="0" err="1">
                <a:latin typeface="Tahoma" pitchFamily="34" charset="0"/>
              </a:rPr>
              <a:t>was</a:t>
            </a:r>
            <a:r>
              <a:rPr lang="fr-CH" sz="1800" dirty="0">
                <a:latin typeface="Tahoma" pitchFamily="34" charset="0"/>
              </a:rPr>
              <a:t> a </a:t>
            </a:r>
            <a:r>
              <a:rPr lang="fr-CH" sz="1800" dirty="0" err="1">
                <a:latin typeface="Tahoma" pitchFamily="34" charset="0"/>
              </a:rPr>
              <a:t>definite</a:t>
            </a:r>
            <a:r>
              <a:rPr lang="fr-CH" sz="1800" dirty="0">
                <a:latin typeface="Tahoma" pitchFamily="34" charset="0"/>
              </a:rPr>
              <a:t> </a:t>
            </a:r>
            <a:r>
              <a:rPr lang="fr-CH" sz="1800" dirty="0" err="1">
                <a:latin typeface="Tahoma" pitchFamily="34" charset="0"/>
              </a:rPr>
              <a:t>turning</a:t>
            </a:r>
            <a:r>
              <a:rPr lang="fr-CH" sz="1800" dirty="0">
                <a:latin typeface="Tahoma" pitchFamily="34" charset="0"/>
              </a:rPr>
              <a:t> point in the Geneva </a:t>
            </a:r>
            <a:r>
              <a:rPr lang="fr-CH" sz="1800" dirty="0" err="1">
                <a:latin typeface="Tahoma" pitchFamily="34" charset="0"/>
              </a:rPr>
              <a:t>school</a:t>
            </a:r>
            <a:r>
              <a:rPr lang="fr-CH" sz="1800" dirty="0">
                <a:latin typeface="Tahoma" pitchFamily="34" charset="0"/>
              </a:rPr>
              <a:t> </a:t>
            </a:r>
            <a:r>
              <a:rPr lang="fr-CH" sz="1800" dirty="0" smtClean="0">
                <a:latin typeface="Tahoma" pitchFamily="34" charset="0"/>
              </a:rPr>
              <a:t>system. Introdu</a:t>
            </a:r>
            <a:r>
              <a:rPr lang="fr-CH" sz="1800" baseline="0" dirty="0" smtClean="0">
                <a:latin typeface="Tahoma" pitchFamily="34" charset="0"/>
              </a:rPr>
              <a:t>ction of English and </a:t>
            </a:r>
            <a:r>
              <a:rPr lang="fr-CH" sz="1800" baseline="0" dirty="0" err="1" smtClean="0">
                <a:latin typeface="Tahoma" pitchFamily="34" charset="0"/>
              </a:rPr>
              <a:t>Spanish</a:t>
            </a:r>
            <a:r>
              <a:rPr lang="fr-CH" sz="1800" baseline="0" dirty="0" smtClean="0">
                <a:latin typeface="Tahoma" pitchFamily="34" charset="0"/>
              </a:rPr>
              <a:t> as </a:t>
            </a:r>
            <a:r>
              <a:rPr lang="fr-CH" sz="1800" baseline="0" dirty="0" err="1" smtClean="0">
                <a:latin typeface="Tahoma" pitchFamily="34" charset="0"/>
              </a:rPr>
              <a:t>foreign</a:t>
            </a:r>
            <a:r>
              <a:rPr lang="fr-CH" sz="1800" baseline="0" dirty="0" smtClean="0">
                <a:latin typeface="Tahoma" pitchFamily="34" charset="0"/>
              </a:rPr>
              <a:t> </a:t>
            </a:r>
            <a:r>
              <a:rPr lang="fr-CH" sz="1800" baseline="0" dirty="0" err="1" smtClean="0">
                <a:latin typeface="Tahoma" pitchFamily="34" charset="0"/>
              </a:rPr>
              <a:t>languages</a:t>
            </a:r>
            <a:r>
              <a:rPr lang="fr-CH" sz="1800" baseline="0" dirty="0" smtClean="0">
                <a:latin typeface="Tahoma" pitchFamily="34" charset="0"/>
              </a:rPr>
              <a:t> in </a:t>
            </a:r>
            <a:r>
              <a:rPr lang="fr-CH" sz="1800" baseline="0" dirty="0" err="1" smtClean="0">
                <a:latin typeface="Tahoma" pitchFamily="34" charset="0"/>
              </a:rPr>
              <a:t>early</a:t>
            </a:r>
            <a:r>
              <a:rPr lang="fr-CH" sz="1800" baseline="0" dirty="0" smtClean="0">
                <a:latin typeface="Tahoma" pitchFamily="34" charset="0"/>
              </a:rPr>
              <a:t> </a:t>
            </a:r>
            <a:r>
              <a:rPr lang="fr-CH" sz="1800" baseline="0" dirty="0" err="1" smtClean="0">
                <a:latin typeface="Tahoma" pitchFamily="34" charset="0"/>
              </a:rPr>
              <a:t>schooling</a:t>
            </a:r>
            <a:r>
              <a:rPr lang="fr-CH" sz="1800" baseline="0" dirty="0" smtClean="0">
                <a:latin typeface="Tahoma" pitchFamily="34" charset="0"/>
              </a:rPr>
              <a:t>, </a:t>
            </a:r>
            <a:r>
              <a:rPr lang="fr-CH" sz="1800" baseline="0" dirty="0" err="1" smtClean="0">
                <a:latin typeface="Tahoma" pitchFamily="34" charset="0"/>
              </a:rPr>
              <a:t>European</a:t>
            </a:r>
            <a:r>
              <a:rPr lang="fr-CH" sz="1800" baseline="0" dirty="0" smtClean="0">
                <a:latin typeface="Tahoma" pitchFamily="34" charset="0"/>
              </a:rPr>
              <a:t> portfolio of </a:t>
            </a:r>
            <a:r>
              <a:rPr lang="fr-CH" sz="1800" baseline="0" dirty="0" err="1" smtClean="0">
                <a:latin typeface="Tahoma" pitchFamily="34" charset="0"/>
              </a:rPr>
              <a:t>languages</a:t>
            </a:r>
            <a:r>
              <a:rPr lang="fr-CH" sz="1800" baseline="0" dirty="0" smtClean="0">
                <a:latin typeface="Tahoma" pitchFamily="34" charset="0"/>
              </a:rPr>
              <a:t> and the </a:t>
            </a:r>
            <a:r>
              <a:rPr lang="fr-CH" sz="1800" baseline="0" dirty="0" err="1" smtClean="0">
                <a:latin typeface="Tahoma" pitchFamily="34" charset="0"/>
              </a:rPr>
              <a:t>CEFR</a:t>
            </a:r>
            <a:r>
              <a:rPr lang="fr-CH" sz="1800" baseline="0" dirty="0" smtClean="0">
                <a:latin typeface="Tahoma" pitchFamily="34" charset="0"/>
              </a:rPr>
              <a:t> (COMMON </a:t>
            </a:r>
            <a:r>
              <a:rPr lang="fr-CH" sz="1800" baseline="0" dirty="0" err="1" smtClean="0">
                <a:latin typeface="Tahoma" pitchFamily="34" charset="0"/>
              </a:rPr>
              <a:t>EUROPEAN</a:t>
            </a:r>
            <a:r>
              <a:rPr lang="fr-CH" sz="1800" baseline="0" dirty="0" smtClean="0">
                <a:latin typeface="Tahoma" pitchFamily="34" charset="0"/>
              </a:rPr>
              <a:t> FRAMEWORK OF REFERENCE</a:t>
            </a:r>
            <a:endParaRPr lang="fr-CH" sz="1800" dirty="0">
              <a:latin typeface="Tahoma" pitchFamily="34" charset="0"/>
            </a:endParaRPr>
          </a:p>
          <a:p>
            <a:pPr marL="228600" indent="-228600">
              <a:spcBef>
                <a:spcPct val="50000"/>
              </a:spcBef>
              <a:buFontTx/>
              <a:buAutoNum type="arabicPeriod"/>
            </a:pPr>
            <a:r>
              <a:rPr lang="fr-CH" sz="1800" dirty="0">
                <a:latin typeface="Tahoma" pitchFamily="34" charset="0"/>
              </a:rPr>
              <a:t>	….</a:t>
            </a:r>
            <a:r>
              <a:rPr lang="fr-CH" sz="1800" dirty="0" err="1">
                <a:latin typeface="Tahoma" pitchFamily="34" charset="0"/>
              </a:rPr>
              <a:t>yet</a:t>
            </a:r>
            <a:r>
              <a:rPr lang="fr-CH" sz="1800" dirty="0">
                <a:latin typeface="Tahoma" pitchFamily="34" charset="0"/>
              </a:rPr>
              <a:t> </a:t>
            </a:r>
            <a:r>
              <a:rPr lang="fr-CH" sz="1800" dirty="0" err="1">
                <a:latin typeface="Tahoma" pitchFamily="34" charset="0"/>
              </a:rPr>
              <a:t>still</a:t>
            </a:r>
            <a:r>
              <a:rPr lang="fr-CH" sz="1800" dirty="0">
                <a:latin typeface="Tahoma" pitchFamily="34" charset="0"/>
              </a:rPr>
              <a:t> a </a:t>
            </a:r>
            <a:r>
              <a:rPr lang="fr-CH" sz="1800" dirty="0" err="1">
                <a:latin typeface="Tahoma" pitchFamily="34" charset="0"/>
              </a:rPr>
              <a:t>very</a:t>
            </a:r>
            <a:r>
              <a:rPr lang="fr-CH" sz="1800" dirty="0">
                <a:latin typeface="Tahoma" pitchFamily="34" charset="0"/>
              </a:rPr>
              <a:t> </a:t>
            </a:r>
            <a:r>
              <a:rPr lang="fr-CH" sz="1800" dirty="0" err="1">
                <a:latin typeface="Tahoma" pitchFamily="34" charset="0"/>
              </a:rPr>
              <a:t>literary</a:t>
            </a:r>
            <a:r>
              <a:rPr lang="fr-CH" sz="1800" dirty="0">
                <a:latin typeface="Tahoma" pitchFamily="34" charset="0"/>
              </a:rPr>
              <a:t> </a:t>
            </a:r>
            <a:r>
              <a:rPr lang="fr-CH" sz="1800" dirty="0" err="1">
                <a:latin typeface="Tahoma" pitchFamily="34" charset="0"/>
              </a:rPr>
              <a:t>approach</a:t>
            </a:r>
            <a:endParaRPr lang="fr-CH" sz="1800" dirty="0">
              <a:latin typeface="Tahoma" pitchFamily="34" charset="0"/>
            </a:endParaRPr>
          </a:p>
          <a:p>
            <a:pPr marL="228600" indent="-228600">
              <a:spcBef>
                <a:spcPct val="50000"/>
              </a:spcBef>
              <a:buFontTx/>
              <a:buAutoNum type="arabicPeriod"/>
            </a:pPr>
            <a:r>
              <a:rPr lang="fr-CH" sz="1800" dirty="0">
                <a:latin typeface="Tahoma" pitchFamily="34" charset="0"/>
              </a:rPr>
              <a:t>	</a:t>
            </a:r>
            <a:r>
              <a:rPr lang="fr-CH" sz="1800" dirty="0" err="1">
                <a:latin typeface="Tahoma" pitchFamily="34" charset="0"/>
              </a:rPr>
              <a:t>targeting</a:t>
            </a:r>
            <a:r>
              <a:rPr lang="fr-CH" sz="1800" dirty="0">
                <a:latin typeface="Tahoma" pitchFamily="34" charset="0"/>
              </a:rPr>
              <a:t> a B1 for the final </a:t>
            </a:r>
            <a:r>
              <a:rPr lang="fr-CH" sz="1800" dirty="0" err="1">
                <a:latin typeface="Tahoma" pitchFamily="34" charset="0"/>
              </a:rPr>
              <a:t>years</a:t>
            </a:r>
            <a:r>
              <a:rPr lang="fr-CH" sz="1800" dirty="0">
                <a:latin typeface="Tahoma" pitchFamily="34" charset="0"/>
              </a:rPr>
              <a:t>…</a:t>
            </a:r>
          </a:p>
          <a:p>
            <a:pPr marL="228600" indent="-228600">
              <a:spcBef>
                <a:spcPct val="50000"/>
              </a:spcBef>
            </a:pPr>
            <a:r>
              <a:rPr lang="fr-CH" sz="1800" dirty="0">
                <a:latin typeface="Tahoma" pitchFamily="34" charset="0"/>
              </a:rPr>
              <a:t>2010 </a:t>
            </a:r>
            <a:r>
              <a:rPr lang="fr-CH" sz="1800" dirty="0" err="1">
                <a:latin typeface="Tahoma" pitchFamily="34" charset="0"/>
              </a:rPr>
              <a:t>is</a:t>
            </a:r>
            <a:r>
              <a:rPr lang="fr-CH" sz="1800" dirty="0">
                <a:latin typeface="Tahoma" pitchFamily="34" charset="0"/>
              </a:rPr>
              <a:t> a new </a:t>
            </a:r>
            <a:r>
              <a:rPr lang="fr-CH" sz="1800" dirty="0" err="1">
                <a:latin typeface="Tahoma" pitchFamily="34" charset="0"/>
              </a:rPr>
              <a:t>turning</a:t>
            </a:r>
            <a:r>
              <a:rPr lang="fr-CH" sz="1800" dirty="0">
                <a:latin typeface="Tahoma" pitchFamily="34" charset="0"/>
              </a:rPr>
              <a:t> point </a:t>
            </a:r>
            <a:r>
              <a:rPr lang="fr-CH" sz="1800" dirty="0" err="1">
                <a:latin typeface="Tahoma" pitchFamily="34" charset="0"/>
              </a:rPr>
              <a:t>trying</a:t>
            </a:r>
            <a:r>
              <a:rPr lang="fr-CH" sz="1800" dirty="0">
                <a:latin typeface="Tahoma" pitchFamily="34" charset="0"/>
              </a:rPr>
              <a:t> to </a:t>
            </a:r>
            <a:r>
              <a:rPr lang="fr-CH" sz="1800" dirty="0" err="1">
                <a:latin typeface="Tahoma" pitchFamily="34" charset="0"/>
              </a:rPr>
              <a:t>make</a:t>
            </a:r>
            <a:r>
              <a:rPr lang="fr-CH" sz="1800" dirty="0">
                <a:latin typeface="Tahoma" pitchFamily="34" charset="0"/>
              </a:rPr>
              <a:t> </a:t>
            </a:r>
            <a:r>
              <a:rPr lang="fr-CH" sz="1800" dirty="0" err="1">
                <a:latin typeface="Tahoma" pitchFamily="34" charset="0"/>
              </a:rPr>
              <a:t>sense</a:t>
            </a:r>
            <a:r>
              <a:rPr lang="fr-CH" sz="1800" dirty="0">
                <a:latin typeface="Tahoma" pitchFamily="34" charset="0"/>
              </a:rPr>
              <a:t> of all </a:t>
            </a:r>
            <a:r>
              <a:rPr lang="fr-CH" sz="1800" dirty="0" err="1">
                <a:latin typeface="Tahoma" pitchFamily="34" charset="0"/>
              </a:rPr>
              <a:t>this</a:t>
            </a:r>
            <a:r>
              <a:rPr lang="fr-CH" sz="1800" dirty="0">
                <a:latin typeface="Tahoma" pitchFamily="34" charset="0"/>
              </a:rPr>
              <a:t> </a:t>
            </a:r>
            <a:r>
              <a:rPr lang="fr-CH" sz="1800" i="1" dirty="0">
                <a:latin typeface="Tahoma" pitchFamily="34" charset="0"/>
              </a:rPr>
              <a:t>good </a:t>
            </a:r>
            <a:r>
              <a:rPr lang="fr-CH" sz="1800" i="1" dirty="0" err="1">
                <a:latin typeface="Tahoma" pitchFamily="34" charset="0"/>
              </a:rPr>
              <a:t>will</a:t>
            </a:r>
            <a:r>
              <a:rPr lang="fr-CH" sz="1800" i="1" dirty="0">
                <a:latin typeface="Tahoma" pitchFamily="34" charset="0"/>
              </a:rPr>
              <a:t>…</a:t>
            </a:r>
            <a:endParaRPr lang="fr-CH" sz="1800" dirty="0">
              <a:latin typeface="Tahoma" pitchFamily="34" charset="0"/>
            </a:endParaRPr>
          </a:p>
          <a:p>
            <a:pPr marL="228600" indent="-228600"/>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r>
              <a:rPr lang="fr-CH" sz="800">
                <a:latin typeface="Arial Unicode MS" pitchFamily="34" charset="-128"/>
              </a:rPr>
              <a:t>Guido Reni, </a:t>
            </a:r>
            <a:r>
              <a:rPr lang="fr-CH" sz="800" i="1">
                <a:latin typeface="Arial Unicode MS" pitchFamily="34" charset="-128"/>
              </a:rPr>
              <a:t>Apollon suivant Aurore</a:t>
            </a:r>
            <a:r>
              <a:rPr lang="fr-CH" sz="800">
                <a:latin typeface="Arial Unicode MS" pitchFamily="34" charset="-128"/>
              </a:rPr>
              <a:t>, 1612-14</a:t>
            </a:r>
            <a:endParaRPr lang="en-GB" sz="800">
              <a:latin typeface="Arial Unicode MS"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r>
              <a:rPr lang="fr-CH" sz="700" i="1">
                <a:latin typeface="Arial" pitchFamily="34" charset="0"/>
              </a:rPr>
              <a:t>Marie trônant avec les protecteur de Bologne </a:t>
            </a:r>
            <a:r>
              <a:rPr lang="fr-CH" sz="500">
                <a:latin typeface="Arial" pitchFamily="34" charset="0"/>
              </a:rPr>
              <a:t>(St Ignace de Loyola, St Petronius, St Proculus de Bologne, St François d’Assise, St Dominique de Caleruega,St Florian de Bologne),</a:t>
            </a:r>
            <a:r>
              <a:rPr lang="fr-CH" sz="700">
                <a:latin typeface="Arial" pitchFamily="34" charset="0"/>
              </a:rPr>
              <a:t> 1631-32</a:t>
            </a:r>
            <a:endParaRPr lang="en-GB" sz="70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26"/>
          <p:cNvSpPr>
            <a:spLocks noGrp="1" noRot="1" noChangeAspect="1" noChangeArrowheads="1" noTextEdit="1"/>
          </p:cNvSpPr>
          <p:nvPr>
            <p:ph type="sldImg"/>
          </p:nvPr>
        </p:nvSpPr>
        <p:spPr>
          <a:ln/>
        </p:spPr>
      </p:sp>
      <p:sp>
        <p:nvSpPr>
          <p:cNvPr id="68611" name="Rectangle 1027"/>
          <p:cNvSpPr>
            <a:spLocks noGrp="1" noChangeArrowheads="1"/>
          </p:cNvSpPr>
          <p:nvPr>
            <p:ph type="body" idx="1"/>
          </p:nvPr>
        </p:nvSpPr>
        <p:spPr/>
        <p:txBody>
          <a:bodyPr/>
          <a:lstStyle/>
          <a:p>
            <a:r>
              <a:rPr lang="fr-CH"/>
              <a:t>1611</a:t>
            </a:r>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r>
              <a:rPr lang="fr-CH"/>
              <a:t>La justice et la prudence</a:t>
            </a:r>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026"/>
          <p:cNvSpPr>
            <a:spLocks noGrp="1" noRot="1" noChangeAspect="1" noChangeArrowheads="1" noTextEdit="1"/>
          </p:cNvSpPr>
          <p:nvPr>
            <p:ph type="sldImg"/>
          </p:nvPr>
        </p:nvSpPr>
        <p:spPr>
          <a:ln/>
        </p:spPr>
      </p:sp>
      <p:sp>
        <p:nvSpPr>
          <p:cNvPr id="70659" name="Rectangle 1027"/>
          <p:cNvSpPr>
            <a:spLocks noGrp="1" noChangeArrowheads="1"/>
          </p:cNvSpPr>
          <p:nvPr>
            <p:ph type="body" idx="1"/>
          </p:nvPr>
        </p:nvSpPr>
        <p:spPr/>
        <p:txBody>
          <a:bodyPr/>
          <a:lstStyle/>
          <a:p>
            <a:r>
              <a:rPr lang="fr-CH" sz="800" i="1">
                <a:latin typeface="Arial" pitchFamily="34" charset="0"/>
              </a:rPr>
              <a:t>Paysage avec ramasseurs de cerises</a:t>
            </a:r>
            <a:r>
              <a:rPr lang="fr-CH" sz="800">
                <a:latin typeface="Arial" pitchFamily="34" charset="0"/>
              </a:rPr>
              <a:t>, 1768</a:t>
            </a:r>
            <a:endParaRPr lang="en-GB" sz="80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r>
              <a:rPr lang="fr-CH" sz="800">
                <a:latin typeface="Arial" pitchFamily="34" charset="0"/>
              </a:rPr>
              <a:t>Watteau, </a:t>
            </a:r>
            <a:r>
              <a:rPr lang="fr-CH" sz="800" i="1">
                <a:latin typeface="Arial" pitchFamily="34" charset="0"/>
              </a:rPr>
              <a:t>Embarquement pour Cythère</a:t>
            </a:r>
            <a:r>
              <a:rPr lang="fr-CH" sz="800">
                <a:latin typeface="Arial" pitchFamily="34" charset="0"/>
              </a:rPr>
              <a:t>, 1718</a:t>
            </a:r>
            <a:endParaRPr lang="en-GB" sz="80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r>
              <a:rPr lang="fr-CH" sz="1000">
                <a:latin typeface="Arial" pitchFamily="34" charset="0"/>
              </a:rPr>
              <a:t>Décors exubérant et asymétrique</a:t>
            </a:r>
          </a:p>
          <a:p>
            <a:r>
              <a:rPr lang="fr-CH" sz="1000">
                <a:latin typeface="Arial" pitchFamily="34" charset="0"/>
              </a:rPr>
              <a:t>Œuvres chargées de fantaisie (pittoresque, érotisme et exotisme)</a:t>
            </a:r>
          </a:p>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fld id="{9727893F-67C2-47F3-BA08-DCC5E9F370AC}" type="datetime1">
              <a:rPr lang="en-US"/>
              <a:pPr/>
              <a:t>2/10/2012</a:t>
            </a:fld>
            <a:endParaRPr lang="en-GB"/>
          </a:p>
        </p:txBody>
      </p:sp>
      <p:sp>
        <p:nvSpPr>
          <p:cNvPr id="5" name="Espace réservé du pied de page 4"/>
          <p:cNvSpPr>
            <a:spLocks noGrp="1"/>
          </p:cNvSpPr>
          <p:nvPr>
            <p:ph type="ftr" sz="quarter" idx="11"/>
          </p:nvPr>
        </p:nvSpPr>
        <p:spPr/>
        <p:txBody>
          <a:bodyPr/>
          <a:lstStyle>
            <a:lvl1pPr>
              <a:defRPr/>
            </a:lvl1pPr>
          </a:lstStyle>
          <a:p>
            <a:r>
              <a:rPr lang="en-GB"/>
              <a:t>IALL 2010, Bloemfontein, S.Africa</a:t>
            </a:r>
          </a:p>
        </p:txBody>
      </p:sp>
      <p:sp>
        <p:nvSpPr>
          <p:cNvPr id="6" name="Espace réservé du numéro de diapositive 5"/>
          <p:cNvSpPr>
            <a:spLocks noGrp="1"/>
          </p:cNvSpPr>
          <p:nvPr>
            <p:ph type="sldNum" sz="quarter" idx="12"/>
          </p:nvPr>
        </p:nvSpPr>
        <p:spPr/>
        <p:txBody>
          <a:bodyPr/>
          <a:lstStyle>
            <a:lvl1pPr>
              <a:defRPr/>
            </a:lvl1pPr>
          </a:lstStyle>
          <a:p>
            <a:pPr>
              <a:defRPr/>
            </a:pPr>
            <a:fld id="{E0D5D86D-5043-44FD-B35D-420D8035F5B9}" type="slidenum">
              <a:rPr lang="fr-FR"/>
              <a:pPr>
                <a:defRPr/>
              </a:pPr>
              <a:t>‹N°›</a:t>
            </a:fld>
            <a:endParaRPr lang="fr-FR"/>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AFD5331D-670D-4865-A14A-DD8A00113669}" type="datetime1">
              <a:rPr lang="en-US"/>
              <a:pPr/>
              <a:t>2/10/2012</a:t>
            </a:fld>
            <a:endParaRPr lang="en-GB"/>
          </a:p>
        </p:txBody>
      </p:sp>
      <p:sp>
        <p:nvSpPr>
          <p:cNvPr id="5" name="Espace réservé du pied de page 4"/>
          <p:cNvSpPr>
            <a:spLocks noGrp="1"/>
          </p:cNvSpPr>
          <p:nvPr>
            <p:ph type="ftr" sz="quarter" idx="11"/>
          </p:nvPr>
        </p:nvSpPr>
        <p:spPr/>
        <p:txBody>
          <a:bodyPr/>
          <a:lstStyle>
            <a:lvl1pPr>
              <a:defRPr/>
            </a:lvl1pPr>
          </a:lstStyle>
          <a:p>
            <a:r>
              <a:rPr lang="en-GB"/>
              <a:t>IALL 2010, Bloemfontein, S.Africa</a:t>
            </a:r>
          </a:p>
        </p:txBody>
      </p:sp>
      <p:sp>
        <p:nvSpPr>
          <p:cNvPr id="6" name="Espace réservé du numéro de diapositive 5"/>
          <p:cNvSpPr>
            <a:spLocks noGrp="1"/>
          </p:cNvSpPr>
          <p:nvPr>
            <p:ph type="sldNum" sz="quarter" idx="12"/>
          </p:nvPr>
        </p:nvSpPr>
        <p:spPr/>
        <p:txBody>
          <a:bodyPr/>
          <a:lstStyle>
            <a:lvl1pPr>
              <a:defRPr/>
            </a:lvl1pPr>
          </a:lstStyle>
          <a:p>
            <a:pPr>
              <a:defRPr/>
            </a:pPr>
            <a:fld id="{CDB10B11-46F1-4E08-B718-6C3C270B5E17}" type="slidenum">
              <a:rPr lang="fr-FR"/>
              <a:pPr>
                <a:defRPr/>
              </a:pPr>
              <a:t>‹N°›</a:t>
            </a:fld>
            <a:endParaRPr lang="fr-FR"/>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fld id="{A6F23D79-2E91-471E-BD48-6C3626BE318A}" type="datetime1">
              <a:rPr lang="en-US"/>
              <a:pPr/>
              <a:t>2/10/2012</a:t>
            </a:fld>
            <a:endParaRPr lang="en-GB"/>
          </a:p>
        </p:txBody>
      </p:sp>
      <p:sp>
        <p:nvSpPr>
          <p:cNvPr id="5" name="Espace réservé du pied de page 4"/>
          <p:cNvSpPr>
            <a:spLocks noGrp="1"/>
          </p:cNvSpPr>
          <p:nvPr>
            <p:ph type="ftr" sz="quarter" idx="11"/>
          </p:nvPr>
        </p:nvSpPr>
        <p:spPr/>
        <p:txBody>
          <a:bodyPr/>
          <a:lstStyle>
            <a:lvl1pPr>
              <a:defRPr/>
            </a:lvl1pPr>
          </a:lstStyle>
          <a:p>
            <a:r>
              <a:rPr lang="en-GB"/>
              <a:t>IALL 2010, Bloemfontein, S.Africa</a:t>
            </a:r>
          </a:p>
        </p:txBody>
      </p:sp>
      <p:sp>
        <p:nvSpPr>
          <p:cNvPr id="6" name="Espace réservé du numéro de diapositive 5"/>
          <p:cNvSpPr>
            <a:spLocks noGrp="1"/>
          </p:cNvSpPr>
          <p:nvPr>
            <p:ph type="sldNum" sz="quarter" idx="12"/>
          </p:nvPr>
        </p:nvSpPr>
        <p:spPr/>
        <p:txBody>
          <a:bodyPr/>
          <a:lstStyle>
            <a:lvl1pPr>
              <a:defRPr/>
            </a:lvl1pPr>
          </a:lstStyle>
          <a:p>
            <a:pPr>
              <a:defRPr/>
            </a:pPr>
            <a:fld id="{5CC8D9F9-F30F-4742-A1F5-141906517636}" type="slidenum">
              <a:rPr lang="fr-FR"/>
              <a:pPr>
                <a:defRPr/>
              </a:pPr>
              <a:t>‹N°›</a:t>
            </a:fld>
            <a:endParaRPr lang="fr-FR"/>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fld id="{FE361ECB-9DC1-4A1F-ABFD-A10DA549E9E4}" type="datetime1">
              <a:rPr lang="en-US"/>
              <a:pPr/>
              <a:t>2/10/2012</a:t>
            </a:fld>
            <a:endParaRPr lang="en-GB"/>
          </a:p>
        </p:txBody>
      </p:sp>
      <p:sp>
        <p:nvSpPr>
          <p:cNvPr id="6" name="Espace réservé du pied de page 4"/>
          <p:cNvSpPr>
            <a:spLocks noGrp="1"/>
          </p:cNvSpPr>
          <p:nvPr>
            <p:ph type="ftr" sz="quarter" idx="11"/>
          </p:nvPr>
        </p:nvSpPr>
        <p:spPr/>
        <p:txBody>
          <a:bodyPr/>
          <a:lstStyle>
            <a:lvl1pPr>
              <a:defRPr/>
            </a:lvl1pPr>
          </a:lstStyle>
          <a:p>
            <a:r>
              <a:rPr lang="en-GB"/>
              <a:t>IALL 2010, Bloemfontein, S.Africa</a:t>
            </a:r>
          </a:p>
        </p:txBody>
      </p:sp>
      <p:sp>
        <p:nvSpPr>
          <p:cNvPr id="7" name="Espace réservé du numéro de diapositive 5"/>
          <p:cNvSpPr>
            <a:spLocks noGrp="1"/>
          </p:cNvSpPr>
          <p:nvPr>
            <p:ph type="sldNum" sz="quarter" idx="12"/>
          </p:nvPr>
        </p:nvSpPr>
        <p:spPr/>
        <p:txBody>
          <a:bodyPr/>
          <a:lstStyle>
            <a:lvl1pPr>
              <a:defRPr/>
            </a:lvl1pPr>
          </a:lstStyle>
          <a:p>
            <a:pPr>
              <a:defRPr/>
            </a:pPr>
            <a:fld id="{834CCF33-CBE9-493D-8625-60561C8445B4}" type="slidenum">
              <a:rPr lang="fr-FR"/>
              <a:pPr>
                <a:defRPr/>
              </a:pPr>
              <a:t>‹N°›</a:t>
            </a:fld>
            <a:endParaRPr lang="fr-FR"/>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fld id="{80BC8167-7B0C-4566-BCE8-264C64B25CD2}" type="datetime1">
              <a:rPr lang="en-US"/>
              <a:pPr/>
              <a:t>2/10/2012</a:t>
            </a:fld>
            <a:endParaRPr lang="en-GB"/>
          </a:p>
        </p:txBody>
      </p:sp>
      <p:sp>
        <p:nvSpPr>
          <p:cNvPr id="8" name="Espace réservé du pied de page 4"/>
          <p:cNvSpPr>
            <a:spLocks noGrp="1"/>
          </p:cNvSpPr>
          <p:nvPr>
            <p:ph type="ftr" sz="quarter" idx="11"/>
          </p:nvPr>
        </p:nvSpPr>
        <p:spPr/>
        <p:txBody>
          <a:bodyPr/>
          <a:lstStyle>
            <a:lvl1pPr>
              <a:defRPr/>
            </a:lvl1pPr>
          </a:lstStyle>
          <a:p>
            <a:r>
              <a:rPr lang="en-GB"/>
              <a:t>IALL 2010, Bloemfontein, S.Africa</a:t>
            </a:r>
          </a:p>
        </p:txBody>
      </p:sp>
      <p:sp>
        <p:nvSpPr>
          <p:cNvPr id="9" name="Espace réservé du numéro de diapositive 5"/>
          <p:cNvSpPr>
            <a:spLocks noGrp="1"/>
          </p:cNvSpPr>
          <p:nvPr>
            <p:ph type="sldNum" sz="quarter" idx="12"/>
          </p:nvPr>
        </p:nvSpPr>
        <p:spPr/>
        <p:txBody>
          <a:bodyPr/>
          <a:lstStyle>
            <a:lvl1pPr>
              <a:defRPr/>
            </a:lvl1pPr>
          </a:lstStyle>
          <a:p>
            <a:pPr>
              <a:defRPr/>
            </a:pPr>
            <a:fld id="{64D10F6D-AED0-47C0-951B-3BBD933FB688}" type="slidenum">
              <a:rPr lang="fr-FR"/>
              <a:pPr>
                <a:defRPr/>
              </a:pPr>
              <a:t>‹N°›</a:t>
            </a:fld>
            <a:endParaRPr lang="fr-FR"/>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fld id="{2B65573E-D672-4484-ACBC-3FA73F7B0C6E}" type="datetime1">
              <a:rPr lang="en-US"/>
              <a:pPr/>
              <a:t>2/10/2012</a:t>
            </a:fld>
            <a:endParaRPr lang="en-GB"/>
          </a:p>
        </p:txBody>
      </p:sp>
      <p:sp>
        <p:nvSpPr>
          <p:cNvPr id="4" name="Espace réservé du pied de page 4"/>
          <p:cNvSpPr>
            <a:spLocks noGrp="1"/>
          </p:cNvSpPr>
          <p:nvPr>
            <p:ph type="ftr" sz="quarter" idx="11"/>
          </p:nvPr>
        </p:nvSpPr>
        <p:spPr/>
        <p:txBody>
          <a:bodyPr/>
          <a:lstStyle>
            <a:lvl1pPr>
              <a:defRPr/>
            </a:lvl1pPr>
          </a:lstStyle>
          <a:p>
            <a:r>
              <a:rPr lang="en-GB"/>
              <a:t>IALL 2010, Bloemfontein, S.Africa</a:t>
            </a:r>
          </a:p>
        </p:txBody>
      </p:sp>
      <p:sp>
        <p:nvSpPr>
          <p:cNvPr id="5" name="Espace réservé du numéro de diapositive 5"/>
          <p:cNvSpPr>
            <a:spLocks noGrp="1"/>
          </p:cNvSpPr>
          <p:nvPr>
            <p:ph type="sldNum" sz="quarter" idx="12"/>
          </p:nvPr>
        </p:nvSpPr>
        <p:spPr/>
        <p:txBody>
          <a:bodyPr/>
          <a:lstStyle>
            <a:lvl1pPr>
              <a:defRPr/>
            </a:lvl1pPr>
          </a:lstStyle>
          <a:p>
            <a:pPr>
              <a:defRPr/>
            </a:pPr>
            <a:fld id="{4FDCDD37-FBD9-4445-8DE8-0BC52A21D85D}" type="slidenum">
              <a:rPr lang="fr-FR"/>
              <a:pPr>
                <a:defRPr/>
              </a:pPr>
              <a:t>‹N°›</a:t>
            </a:fld>
            <a:endParaRPr lang="fr-FR"/>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fld id="{FF6AF625-8A24-414E-8AEF-D09F0BFD828A}" type="datetime1">
              <a:rPr lang="en-US"/>
              <a:pPr/>
              <a:t>2/10/2012</a:t>
            </a:fld>
            <a:endParaRPr lang="en-GB"/>
          </a:p>
        </p:txBody>
      </p:sp>
      <p:sp>
        <p:nvSpPr>
          <p:cNvPr id="3" name="Espace réservé du pied de page 4"/>
          <p:cNvSpPr>
            <a:spLocks noGrp="1"/>
          </p:cNvSpPr>
          <p:nvPr>
            <p:ph type="ftr" sz="quarter" idx="11"/>
          </p:nvPr>
        </p:nvSpPr>
        <p:spPr/>
        <p:txBody>
          <a:bodyPr/>
          <a:lstStyle>
            <a:lvl1pPr>
              <a:defRPr/>
            </a:lvl1pPr>
          </a:lstStyle>
          <a:p>
            <a:r>
              <a:rPr lang="en-GB"/>
              <a:t>IALL 2010, Bloemfontein, S.Africa</a:t>
            </a:r>
          </a:p>
        </p:txBody>
      </p:sp>
      <p:sp>
        <p:nvSpPr>
          <p:cNvPr id="4" name="Espace réservé du numéro de diapositive 5"/>
          <p:cNvSpPr>
            <a:spLocks noGrp="1"/>
          </p:cNvSpPr>
          <p:nvPr>
            <p:ph type="sldNum" sz="quarter" idx="12"/>
          </p:nvPr>
        </p:nvSpPr>
        <p:spPr/>
        <p:txBody>
          <a:bodyPr/>
          <a:lstStyle>
            <a:lvl1pPr>
              <a:defRPr/>
            </a:lvl1pPr>
          </a:lstStyle>
          <a:p>
            <a:pPr>
              <a:defRPr/>
            </a:pPr>
            <a:fld id="{A38CF0BD-5B14-40ED-8499-0393778D417E}" type="slidenum">
              <a:rPr lang="fr-FR"/>
              <a:pPr>
                <a:defRPr/>
              </a:pPr>
              <a:t>‹N°›</a:t>
            </a:fld>
            <a:endParaRPr lang="fr-FR"/>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fld id="{009698BB-3D8D-47C3-9B28-86507AF306D2}" type="datetime1">
              <a:rPr lang="en-US"/>
              <a:pPr/>
              <a:t>2/10/2012</a:t>
            </a:fld>
            <a:endParaRPr lang="en-GB"/>
          </a:p>
        </p:txBody>
      </p:sp>
      <p:sp>
        <p:nvSpPr>
          <p:cNvPr id="6" name="Espace réservé du pied de page 4"/>
          <p:cNvSpPr>
            <a:spLocks noGrp="1"/>
          </p:cNvSpPr>
          <p:nvPr>
            <p:ph type="ftr" sz="quarter" idx="11"/>
          </p:nvPr>
        </p:nvSpPr>
        <p:spPr/>
        <p:txBody>
          <a:bodyPr/>
          <a:lstStyle>
            <a:lvl1pPr>
              <a:defRPr/>
            </a:lvl1pPr>
          </a:lstStyle>
          <a:p>
            <a:r>
              <a:rPr lang="en-GB"/>
              <a:t>IALL 2010, Bloemfontein, S.Africa</a:t>
            </a:r>
          </a:p>
        </p:txBody>
      </p:sp>
      <p:sp>
        <p:nvSpPr>
          <p:cNvPr id="7" name="Espace réservé du numéro de diapositive 5"/>
          <p:cNvSpPr>
            <a:spLocks noGrp="1"/>
          </p:cNvSpPr>
          <p:nvPr>
            <p:ph type="sldNum" sz="quarter" idx="12"/>
          </p:nvPr>
        </p:nvSpPr>
        <p:spPr/>
        <p:txBody>
          <a:bodyPr/>
          <a:lstStyle>
            <a:lvl1pPr>
              <a:defRPr/>
            </a:lvl1pPr>
          </a:lstStyle>
          <a:p>
            <a:pPr>
              <a:defRPr/>
            </a:pPr>
            <a:fld id="{40E28C1E-8BCA-4EC3-A544-E62821778615}" type="slidenum">
              <a:rPr lang="fr-FR"/>
              <a:pPr>
                <a:defRPr/>
              </a:pPr>
              <a:t>‹N°›</a:t>
            </a:fld>
            <a:endParaRPr lang="fr-FR"/>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fld id="{0AC84746-6CD6-471B-9799-4AC2831A1E61}" type="datetime1">
              <a:rPr lang="en-US"/>
              <a:pPr/>
              <a:t>2/10/2012</a:t>
            </a:fld>
            <a:endParaRPr lang="en-GB"/>
          </a:p>
        </p:txBody>
      </p:sp>
      <p:sp>
        <p:nvSpPr>
          <p:cNvPr id="6" name="Espace réservé du pied de page 4"/>
          <p:cNvSpPr>
            <a:spLocks noGrp="1"/>
          </p:cNvSpPr>
          <p:nvPr>
            <p:ph type="ftr" sz="quarter" idx="11"/>
          </p:nvPr>
        </p:nvSpPr>
        <p:spPr/>
        <p:txBody>
          <a:bodyPr/>
          <a:lstStyle>
            <a:lvl1pPr>
              <a:defRPr/>
            </a:lvl1pPr>
          </a:lstStyle>
          <a:p>
            <a:r>
              <a:rPr lang="en-GB"/>
              <a:t>IALL 2010, Bloemfontein, S.Africa</a:t>
            </a:r>
          </a:p>
        </p:txBody>
      </p:sp>
      <p:sp>
        <p:nvSpPr>
          <p:cNvPr id="7" name="Espace réservé du numéro de diapositive 5"/>
          <p:cNvSpPr>
            <a:spLocks noGrp="1"/>
          </p:cNvSpPr>
          <p:nvPr>
            <p:ph type="sldNum" sz="quarter" idx="12"/>
          </p:nvPr>
        </p:nvSpPr>
        <p:spPr/>
        <p:txBody>
          <a:bodyPr/>
          <a:lstStyle>
            <a:lvl1pPr>
              <a:defRPr/>
            </a:lvl1pPr>
          </a:lstStyle>
          <a:p>
            <a:pPr>
              <a:defRPr/>
            </a:pPr>
            <a:fld id="{8B39896D-8C78-4967-A2D6-5B27DC733B71}" type="slidenum">
              <a:rPr lang="fr-FR"/>
              <a:pPr>
                <a:defRPr/>
              </a:pPr>
              <a:t>‹N°›</a:t>
            </a:fld>
            <a:endParaRPr lang="fr-FR"/>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0DC23627-98A9-4E3A-AAC6-FFD6053290CE}" type="datetime1">
              <a:rPr lang="en-US"/>
              <a:pPr/>
              <a:t>2/10/2012</a:t>
            </a:fld>
            <a:endParaRPr lang="en-GB"/>
          </a:p>
        </p:txBody>
      </p:sp>
      <p:sp>
        <p:nvSpPr>
          <p:cNvPr id="5" name="Espace réservé du pied de page 4"/>
          <p:cNvSpPr>
            <a:spLocks noGrp="1"/>
          </p:cNvSpPr>
          <p:nvPr>
            <p:ph type="ftr" sz="quarter" idx="11"/>
          </p:nvPr>
        </p:nvSpPr>
        <p:spPr/>
        <p:txBody>
          <a:bodyPr/>
          <a:lstStyle>
            <a:lvl1pPr>
              <a:defRPr/>
            </a:lvl1pPr>
          </a:lstStyle>
          <a:p>
            <a:r>
              <a:rPr lang="en-GB"/>
              <a:t>IALL 2010, Bloemfontein, S.Africa</a:t>
            </a:r>
          </a:p>
        </p:txBody>
      </p:sp>
      <p:sp>
        <p:nvSpPr>
          <p:cNvPr id="6" name="Espace réservé du numéro de diapositive 5"/>
          <p:cNvSpPr>
            <a:spLocks noGrp="1"/>
          </p:cNvSpPr>
          <p:nvPr>
            <p:ph type="sldNum" sz="quarter" idx="12"/>
          </p:nvPr>
        </p:nvSpPr>
        <p:spPr/>
        <p:txBody>
          <a:bodyPr/>
          <a:lstStyle>
            <a:lvl1pPr>
              <a:defRPr/>
            </a:lvl1pPr>
          </a:lstStyle>
          <a:p>
            <a:pPr>
              <a:defRPr/>
            </a:pPr>
            <a:fld id="{C85ACF4A-FF05-4DD1-925A-A3F391320B97}" type="slidenum">
              <a:rPr lang="fr-FR"/>
              <a:pPr>
                <a:defRPr/>
              </a:pPr>
              <a:t>‹N°›</a:t>
            </a:fld>
            <a:endParaRPr lang="fr-FR"/>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BDB1F996-8515-447E-9432-A29E442EC015}" type="datetime1">
              <a:rPr lang="en-US"/>
              <a:pPr/>
              <a:t>2/10/2012</a:t>
            </a:fld>
            <a:endParaRPr lang="en-GB"/>
          </a:p>
        </p:txBody>
      </p:sp>
      <p:sp>
        <p:nvSpPr>
          <p:cNvPr id="5" name="Espace réservé du pied de page 4"/>
          <p:cNvSpPr>
            <a:spLocks noGrp="1"/>
          </p:cNvSpPr>
          <p:nvPr>
            <p:ph type="ftr" sz="quarter" idx="11"/>
          </p:nvPr>
        </p:nvSpPr>
        <p:spPr/>
        <p:txBody>
          <a:bodyPr/>
          <a:lstStyle>
            <a:lvl1pPr>
              <a:defRPr/>
            </a:lvl1pPr>
          </a:lstStyle>
          <a:p>
            <a:r>
              <a:rPr lang="en-GB"/>
              <a:t>IALL 2010, Bloemfontein, S.Africa</a:t>
            </a:r>
          </a:p>
        </p:txBody>
      </p:sp>
      <p:sp>
        <p:nvSpPr>
          <p:cNvPr id="6" name="Espace réservé du numéro de diapositive 5"/>
          <p:cNvSpPr>
            <a:spLocks noGrp="1"/>
          </p:cNvSpPr>
          <p:nvPr>
            <p:ph type="sldNum" sz="quarter" idx="12"/>
          </p:nvPr>
        </p:nvSpPr>
        <p:spPr/>
        <p:txBody>
          <a:bodyPr/>
          <a:lstStyle>
            <a:lvl1pPr>
              <a:defRPr/>
            </a:lvl1pPr>
          </a:lstStyle>
          <a:p>
            <a:pPr>
              <a:defRPr/>
            </a:pPr>
            <a:fld id="{21B6AA49-47AA-467B-8F1E-52CB5B1F7E02}" type="slidenum">
              <a:rPr lang="fr-FR"/>
              <a:pPr>
                <a:defRPr/>
              </a:pPr>
              <a:t>‹N°›</a:t>
            </a:fld>
            <a:endParaRPr lang="fr-FR"/>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495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495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248400"/>
            <a:ext cx="2133600" cy="457200"/>
          </a:xfrm>
        </p:spPr>
        <p:txBody>
          <a:bodyPr/>
          <a:lstStyle>
            <a:lvl1pPr>
              <a:defRPr/>
            </a:lvl1pPr>
          </a:lstStyle>
          <a:p>
            <a:fld id="{D63037F2-37B1-4684-9C34-C4F55C34EBE9}" type="datetime1">
              <a:rPr lang="en-US"/>
              <a:pPr/>
              <a:t>2/10/2012</a:t>
            </a:fld>
            <a:endParaRPr lang="en-GB"/>
          </a:p>
        </p:txBody>
      </p:sp>
      <p:sp>
        <p:nvSpPr>
          <p:cNvPr id="6" name="Espace réservé du pied de page 5"/>
          <p:cNvSpPr>
            <a:spLocks noGrp="1"/>
          </p:cNvSpPr>
          <p:nvPr>
            <p:ph type="ftr" sz="quarter" idx="11"/>
          </p:nvPr>
        </p:nvSpPr>
        <p:spPr>
          <a:xfrm>
            <a:off x="3124200" y="6248400"/>
            <a:ext cx="2895600" cy="457200"/>
          </a:xfrm>
        </p:spPr>
        <p:txBody>
          <a:bodyPr/>
          <a:lstStyle>
            <a:lvl1pPr>
              <a:defRPr/>
            </a:lvl1pPr>
          </a:lstStyle>
          <a:p>
            <a:r>
              <a:rPr lang="en-GB"/>
              <a:t>IALL 2010, Bloemfontein, S.Africa</a:t>
            </a:r>
          </a:p>
        </p:txBody>
      </p:sp>
      <p:sp>
        <p:nvSpPr>
          <p:cNvPr id="7" name="Espace réservé du numéro de diapositive 6"/>
          <p:cNvSpPr>
            <a:spLocks noGrp="1"/>
          </p:cNvSpPr>
          <p:nvPr>
            <p:ph type="sldNum" sz="quarter" idx="12"/>
          </p:nvPr>
        </p:nvSpPr>
        <p:spPr>
          <a:xfrm>
            <a:off x="6553200" y="6248400"/>
            <a:ext cx="2133600" cy="457200"/>
          </a:xfrm>
        </p:spPr>
        <p:txBody>
          <a:bodyPr/>
          <a:lstStyle>
            <a:lvl1pPr>
              <a:defRPr smtClean="0"/>
            </a:lvl1pPr>
          </a:lstStyle>
          <a:p>
            <a:pPr>
              <a:defRPr/>
            </a:pPr>
            <a:fld id="{338F15EA-1532-4A2B-9D57-55E2BDBCD412}" type="slidenum">
              <a:rPr lang="fr-FR"/>
              <a:pPr>
                <a:defRPr/>
              </a:pPr>
              <a:t>‹N°›</a:t>
            </a:fld>
            <a:endParaRPr lang="fr-FR"/>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3"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DE6835E9-0095-4087-BBE7-3795FB7E7A8F}" type="datetime1">
              <a:rPr lang="en-US"/>
              <a:pPr/>
              <a:t>2/10/2012</a:t>
            </a:fld>
            <a:endParaRPr lang="en-GB"/>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r>
              <a:rPr lang="en-GB"/>
              <a:t>IALL 2010, Bloemfontein, S.Africa</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AF2A3A9F-4C86-4F36-ACE0-038099B4B6F2}"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94" r:id="rId1"/>
    <p:sldLayoutId id="2147483693" r:id="rId2"/>
    <p:sldLayoutId id="2147483692" r:id="rId3"/>
    <p:sldLayoutId id="2147483691" r:id="rId4"/>
    <p:sldLayoutId id="2147483690" r:id="rId5"/>
    <p:sldLayoutId id="2147483689" r:id="rId6"/>
    <p:sldLayoutId id="2147483688" r:id="rId7"/>
    <p:sldLayoutId id="2147483687" r:id="rId8"/>
    <p:sldLayoutId id="2147483686" r:id="rId9"/>
    <p:sldLayoutId id="2147483685" r:id="rId10"/>
    <p:sldLayoutId id="2147483684" r:id="rId11"/>
    <p:sldLayoutId id="2147483695" r:id="rId12"/>
  </p:sldLayoutIdLst>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1" end="1"/>
                                            </p:txEl>
                                          </p:spTgt>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hf sldNum="0"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coe.int/t/dg4/linguistic/cadre_en.as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a:xfrm>
            <a:off x="1219200" y="6356350"/>
            <a:ext cx="6477000" cy="365125"/>
          </a:xfrm>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r>
              <a:rPr lang="fr-CH" b="1" dirty="0" smtClean="0">
                <a:solidFill>
                  <a:srgbClr val="FF0000"/>
                </a:solidFill>
              </a:rPr>
              <a:t>, </a:t>
            </a:r>
          </a:p>
          <a:p>
            <a:r>
              <a:rPr lang="fr-CH" b="1" dirty="0" smtClean="0">
                <a:solidFill>
                  <a:srgbClr val="FF0000"/>
                </a:solidFill>
              </a:rPr>
              <a:t>New </a:t>
            </a:r>
            <a:r>
              <a:rPr lang="en-GB" b="1" dirty="0" smtClean="0">
                <a:solidFill>
                  <a:srgbClr val="FF0000"/>
                </a:solidFill>
              </a:rPr>
              <a:t>Delhi &amp; </a:t>
            </a:r>
            <a:r>
              <a:rPr lang="en-GB" b="1" dirty="0" err="1" smtClean="0">
                <a:solidFill>
                  <a:srgbClr val="FF0000"/>
                </a:solidFill>
              </a:rPr>
              <a:t>Sardarshahar</a:t>
            </a:r>
            <a:r>
              <a:rPr lang="en-GB" b="1" dirty="0" smtClean="0">
                <a:solidFill>
                  <a:srgbClr val="FF0000"/>
                </a:solidFill>
              </a:rPr>
              <a:t>, India</a:t>
            </a:r>
            <a:endParaRPr lang="en-GB" b="1" dirty="0">
              <a:solidFill>
                <a:srgbClr val="FF0000"/>
              </a:solidFill>
            </a:endParaRPr>
          </a:p>
        </p:txBody>
      </p:sp>
      <p:sp>
        <p:nvSpPr>
          <p:cNvPr id="3074" name="Rectangle 2"/>
          <p:cNvSpPr>
            <a:spLocks noGrp="1" noChangeArrowheads="1"/>
          </p:cNvSpPr>
          <p:nvPr>
            <p:ph type="title"/>
          </p:nvPr>
        </p:nvSpPr>
        <p:spPr>
          <a:xfrm>
            <a:off x="457200" y="762000"/>
            <a:ext cx="8229600" cy="2286000"/>
          </a:xfrm>
        </p:spPr>
        <p:txBody>
          <a:bodyPr/>
          <a:lstStyle/>
          <a:p>
            <a:r>
              <a:rPr lang="fr-CH" dirty="0" smtClean="0">
                <a:latin typeface="Castellar" pitchFamily="18" charset="0"/>
              </a:rPr>
              <a:t>	</a:t>
            </a:r>
            <a:br>
              <a:rPr lang="fr-CH" dirty="0" smtClean="0">
                <a:latin typeface="Castellar" pitchFamily="18" charset="0"/>
              </a:rPr>
            </a:br>
            <a:r>
              <a:rPr lang="en-US" sz="4000" dirty="0" smtClean="0"/>
              <a:t>Education in a </a:t>
            </a:r>
            <a:r>
              <a:rPr lang="en-US" sz="4000" dirty="0" smtClean="0"/>
              <a:t>multi</a:t>
            </a:r>
            <a:br>
              <a:rPr lang="en-US" sz="4000" dirty="0" smtClean="0"/>
            </a:br>
            <a:r>
              <a:rPr lang="en-US" sz="4000" dirty="0" smtClean="0"/>
              <a:t>(-</a:t>
            </a:r>
            <a:r>
              <a:rPr lang="en-US" sz="4000" dirty="0" smtClean="0"/>
              <a:t>lingual, -cultural </a:t>
            </a:r>
            <a:r>
              <a:rPr lang="en-US" sz="4000" dirty="0" smtClean="0"/>
              <a:t>–ethnic) </a:t>
            </a:r>
            <a:r>
              <a:rPr lang="en-US" sz="4000" dirty="0" smtClean="0"/>
              <a:t>society:  urge for University to retrieve its universality</a:t>
            </a:r>
            <a:r>
              <a:rPr lang="en-US" dirty="0" smtClean="0"/>
              <a:t/>
            </a:r>
            <a:br>
              <a:rPr lang="en-US" dirty="0" smtClean="0"/>
            </a:br>
            <a:endParaRPr lang="fr-FR" dirty="0" smtClean="0">
              <a:latin typeface="Castellar" pitchFamily="18" charset="0"/>
            </a:endParaRPr>
          </a:p>
        </p:txBody>
      </p:sp>
      <p:sp>
        <p:nvSpPr>
          <p:cNvPr id="3075" name="Rectangle 3"/>
          <p:cNvSpPr>
            <a:spLocks noGrp="1" noChangeArrowheads="1"/>
          </p:cNvSpPr>
          <p:nvPr>
            <p:ph idx="1"/>
          </p:nvPr>
        </p:nvSpPr>
        <p:spPr>
          <a:xfrm>
            <a:off x="457200" y="2514600"/>
            <a:ext cx="8382000" cy="3733800"/>
          </a:xfrm>
        </p:spPr>
        <p:txBody>
          <a:bodyPr/>
          <a:lstStyle/>
          <a:p>
            <a:pPr>
              <a:buFont typeface="Wingdings" pitchFamily="2" charset="2"/>
              <a:buNone/>
            </a:pPr>
            <a:r>
              <a:rPr lang="fr-CH" sz="2800" dirty="0" smtClean="0"/>
              <a:t> </a:t>
            </a:r>
          </a:p>
          <a:p>
            <a:pPr algn="ctr">
              <a:buFont typeface="Wingdings" pitchFamily="2" charset="2"/>
              <a:buNone/>
            </a:pPr>
            <a:r>
              <a:rPr lang="hi-IN" sz="2800" dirty="0" smtClean="0"/>
              <a:t> </a:t>
            </a:r>
            <a:r>
              <a:rPr lang="hi-IN" sz="4800" dirty="0" smtClean="0"/>
              <a:t>नमस्कार</a:t>
            </a:r>
            <a:endParaRPr lang="fr-CH" sz="4800" dirty="0" smtClean="0"/>
          </a:p>
          <a:p>
            <a:pPr algn="ctr">
              <a:buFont typeface="Wingdings" pitchFamily="2" charset="2"/>
              <a:buNone/>
            </a:pPr>
            <a:r>
              <a:rPr lang="fr-CH" sz="2800" dirty="0" smtClean="0"/>
              <a:t>b</a:t>
            </a:r>
            <a:r>
              <a:rPr lang="fr-FR" sz="2800" dirty="0" smtClean="0"/>
              <a:t>y Daphné L. </a:t>
            </a:r>
            <a:r>
              <a:rPr lang="fr-FR" sz="2800" dirty="0" smtClean="0"/>
              <a:t>Romy-</a:t>
            </a:r>
            <a:r>
              <a:rPr lang="fr-FR" sz="2800" dirty="0" err="1" smtClean="0"/>
              <a:t>Masliah</a:t>
            </a:r>
            <a:r>
              <a:rPr lang="fr-FR" sz="2800" dirty="0" smtClean="0"/>
              <a:t>, PH D</a:t>
            </a:r>
            <a:endParaRPr lang="fr-FR" sz="2800" dirty="0" smtClean="0"/>
          </a:p>
          <a:p>
            <a:pPr algn="ctr">
              <a:buFont typeface="Arial" pitchFamily="34" charset="0"/>
              <a:buNone/>
            </a:pPr>
            <a:r>
              <a:rPr lang="fr-FR" sz="2800" i="1" dirty="0" smtClean="0"/>
              <a:t>Ecole Jean-Piaget (Geneva) ,</a:t>
            </a:r>
          </a:p>
          <a:p>
            <a:pPr algn="ctr">
              <a:buFont typeface="Arial" pitchFamily="34" charset="0"/>
              <a:buNone/>
            </a:pPr>
            <a:r>
              <a:rPr lang="fr-FR" sz="2800" i="1" dirty="0" smtClean="0"/>
              <a:t> Université de Sidi Bel-</a:t>
            </a:r>
            <a:r>
              <a:rPr lang="fr-FR" sz="2800" i="1" dirty="0" err="1" smtClean="0"/>
              <a:t>Abbès</a:t>
            </a:r>
            <a:r>
              <a:rPr lang="fr-FR" sz="2800" i="1" dirty="0" smtClean="0"/>
              <a:t> (</a:t>
            </a:r>
            <a:r>
              <a:rPr lang="fr-FR" sz="2800" i="1" dirty="0" err="1" smtClean="0"/>
              <a:t>Algeria</a:t>
            </a:r>
            <a:r>
              <a:rPr lang="fr-FR" sz="2800" i="1" dirty="0" smtClean="0"/>
              <a:t>)</a:t>
            </a:r>
            <a:br>
              <a:rPr lang="fr-FR" sz="2800" i="1" dirty="0" smtClean="0"/>
            </a:br>
            <a:r>
              <a:rPr lang="fr-FR" sz="2800" i="1" dirty="0" smtClean="0"/>
              <a:t>Revue Droit et Culture (Paris)</a:t>
            </a:r>
          </a:p>
          <a:p>
            <a:pPr>
              <a:buFont typeface="Arial" pitchFamily="34" charset="0"/>
              <a:buNone/>
            </a:pPr>
            <a:endParaRPr lang="fr-FR" sz="2800" i="1" dirty="0" smtClean="0"/>
          </a:p>
          <a:p>
            <a:pPr>
              <a:buFont typeface="Arial" pitchFamily="34" charset="0"/>
              <a:buNone/>
            </a:pPr>
            <a:endParaRPr lang="fr-FR" sz="2800" dirty="0" smtClean="0"/>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r>
              <a:rPr lang="fr-CH" b="1" dirty="0" smtClean="0">
                <a:solidFill>
                  <a:srgbClr val="FF0000"/>
                </a:solidFill>
              </a:rPr>
              <a:t>, </a:t>
            </a:r>
          </a:p>
        </p:txBody>
      </p:sp>
      <p:sp>
        <p:nvSpPr>
          <p:cNvPr id="4098" name="Rectangle 2"/>
          <p:cNvSpPr>
            <a:spLocks noGrp="1" noChangeArrowheads="1"/>
          </p:cNvSpPr>
          <p:nvPr>
            <p:ph type="title"/>
          </p:nvPr>
        </p:nvSpPr>
        <p:spPr>
          <a:xfrm>
            <a:off x="460375" y="274638"/>
            <a:ext cx="7929563" cy="1143000"/>
          </a:xfrm>
        </p:spPr>
        <p:txBody>
          <a:bodyPr/>
          <a:lstStyle/>
          <a:p>
            <a:pPr algn="l"/>
            <a:r>
              <a:rPr lang="fr-CH" sz="2800" dirty="0" smtClean="0"/>
              <a:t>Main issues</a:t>
            </a:r>
            <a:endParaRPr lang="fr-FR" sz="2800" dirty="0" smtClean="0"/>
          </a:p>
        </p:txBody>
      </p:sp>
      <p:sp>
        <p:nvSpPr>
          <p:cNvPr id="4099" name="Rectangle 3"/>
          <p:cNvSpPr>
            <a:spLocks noGrp="1" noChangeArrowheads="1"/>
          </p:cNvSpPr>
          <p:nvPr>
            <p:ph idx="1"/>
          </p:nvPr>
        </p:nvSpPr>
        <p:spPr/>
        <p:txBody>
          <a:bodyPr/>
          <a:lstStyle/>
          <a:p>
            <a:r>
              <a:rPr lang="fr-CH" sz="2800" u="sng" smtClean="0"/>
              <a:t>Geneva</a:t>
            </a:r>
            <a:r>
              <a:rPr lang="fr-CH" sz="2800" smtClean="0"/>
              <a:t>, Swiss Canton and Swiss City, approx. 500,000 inhabitants, a Swiss enclave in a surrounding French Territory, a great number of expats using English as everyday work language;</a:t>
            </a:r>
          </a:p>
          <a:p>
            <a:r>
              <a:rPr lang="fr-CH" sz="2800" u="sng" smtClean="0"/>
              <a:t>Sidi Bel-Abbès</a:t>
            </a:r>
            <a:r>
              <a:rPr lang="fr-CH" sz="2800" smtClean="0"/>
              <a:t>, in a Wilaya, 80 kms away from Oran, once a French military base, now a booming university town, 90 kms from Tlemcen, quite close to Moroccan border, almost 100% Algerian nationals although most/all of them have relatives in France.</a:t>
            </a: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5"/>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r>
              <a:rPr lang="fr-CH" b="1" dirty="0" smtClean="0">
                <a:solidFill>
                  <a:srgbClr val="FF0000"/>
                </a:solidFill>
              </a:rPr>
              <a:t>, </a:t>
            </a:r>
          </a:p>
        </p:txBody>
      </p:sp>
      <p:sp>
        <p:nvSpPr>
          <p:cNvPr id="52226" name="Rectangle 2"/>
          <p:cNvSpPr>
            <a:spLocks noGrp="1"/>
          </p:cNvSpPr>
          <p:nvPr>
            <p:ph type="title" idx="4294967295"/>
          </p:nvPr>
        </p:nvSpPr>
        <p:spPr/>
        <p:txBody>
          <a:bodyPr/>
          <a:lstStyle/>
          <a:p>
            <a:r>
              <a:rPr lang="fr-CH" smtClean="0"/>
              <a:t>Point of view</a:t>
            </a:r>
            <a:endParaRPr lang="en-GB" smtClean="0"/>
          </a:p>
        </p:txBody>
      </p:sp>
      <p:sp>
        <p:nvSpPr>
          <p:cNvPr id="52227" name="Rectangle 3"/>
          <p:cNvSpPr>
            <a:spLocks noGrp="1"/>
          </p:cNvSpPr>
          <p:nvPr>
            <p:ph type="body" idx="4294967295"/>
          </p:nvPr>
        </p:nvSpPr>
        <p:spPr/>
        <p:txBody>
          <a:bodyPr/>
          <a:lstStyle/>
          <a:p>
            <a:pPr>
              <a:lnSpc>
                <a:spcPct val="90000"/>
              </a:lnSpc>
            </a:pPr>
            <a:r>
              <a:rPr lang="fr-CH" dirty="0" err="1" smtClean="0"/>
              <a:t>We</a:t>
            </a:r>
            <a:r>
              <a:rPr lang="fr-CH" dirty="0" smtClean="0"/>
              <a:t> </a:t>
            </a:r>
            <a:r>
              <a:rPr lang="fr-CH" dirty="0" err="1" smtClean="0"/>
              <a:t>will</a:t>
            </a:r>
            <a:r>
              <a:rPr lang="fr-CH" dirty="0" smtClean="0"/>
              <a:t> </a:t>
            </a:r>
            <a:r>
              <a:rPr lang="fr-CH" dirty="0" err="1" smtClean="0"/>
              <a:t>be</a:t>
            </a:r>
            <a:r>
              <a:rPr lang="fr-CH" dirty="0" smtClean="0"/>
              <a:t> </a:t>
            </a:r>
            <a:r>
              <a:rPr lang="fr-CH" dirty="0" err="1" smtClean="0"/>
              <a:t>discussing</a:t>
            </a:r>
            <a:r>
              <a:rPr lang="fr-CH" dirty="0" smtClean="0"/>
              <a:t> </a:t>
            </a:r>
            <a:r>
              <a:rPr lang="fr-CH" dirty="0" err="1" smtClean="0"/>
              <a:t>what</a:t>
            </a:r>
            <a:r>
              <a:rPr lang="fr-CH" dirty="0" smtClean="0"/>
              <a:t> </a:t>
            </a:r>
            <a:r>
              <a:rPr lang="fr-CH" dirty="0" err="1" smtClean="0"/>
              <a:t>Grin</a:t>
            </a:r>
            <a:r>
              <a:rPr lang="fr-CH" dirty="0" smtClean="0"/>
              <a:t> calls the </a:t>
            </a:r>
            <a:r>
              <a:rPr lang="fr-CH" dirty="0" err="1" smtClean="0"/>
              <a:t>internal</a:t>
            </a:r>
            <a:r>
              <a:rPr lang="fr-CH" dirty="0" smtClean="0"/>
              <a:t> </a:t>
            </a:r>
            <a:r>
              <a:rPr lang="fr-CH" dirty="0" err="1" smtClean="0"/>
              <a:t>efficiency</a:t>
            </a:r>
            <a:r>
              <a:rPr lang="fr-CH" dirty="0" smtClean="0"/>
              <a:t> </a:t>
            </a:r>
            <a:r>
              <a:rPr lang="fr-CH" dirty="0" err="1" smtClean="0"/>
              <a:t>process</a:t>
            </a:r>
            <a:r>
              <a:rPr lang="fr-CH" dirty="0" smtClean="0"/>
              <a:t>…</a:t>
            </a:r>
          </a:p>
          <a:p>
            <a:pPr>
              <a:lnSpc>
                <a:spcPct val="90000"/>
              </a:lnSpc>
            </a:pPr>
            <a:r>
              <a:rPr lang="fr-CH" dirty="0" err="1" smtClean="0"/>
              <a:t>However</a:t>
            </a:r>
            <a:r>
              <a:rPr lang="fr-CH" dirty="0" smtClean="0"/>
              <a:t>, </a:t>
            </a:r>
            <a:r>
              <a:rPr lang="fr-CH" dirty="0" err="1" smtClean="0"/>
              <a:t>we</a:t>
            </a:r>
            <a:r>
              <a:rPr lang="fr-CH" dirty="0" smtClean="0"/>
              <a:t> </a:t>
            </a:r>
            <a:r>
              <a:rPr lang="fr-CH" dirty="0" err="1" smtClean="0"/>
              <a:t>will</a:t>
            </a:r>
            <a:r>
              <a:rPr lang="fr-CH" dirty="0" smtClean="0"/>
              <a:t> </a:t>
            </a:r>
            <a:r>
              <a:rPr lang="fr-CH" dirty="0" err="1" smtClean="0"/>
              <a:t>try</a:t>
            </a:r>
            <a:r>
              <a:rPr lang="fr-CH" dirty="0" smtClean="0"/>
              <a:t> to </a:t>
            </a:r>
            <a:r>
              <a:rPr lang="fr-CH" dirty="0" err="1" smtClean="0"/>
              <a:t>see</a:t>
            </a:r>
            <a:r>
              <a:rPr lang="fr-CH" dirty="0" smtClean="0"/>
              <a:t> as </a:t>
            </a:r>
            <a:r>
              <a:rPr lang="fr-CH" dirty="0" err="1" smtClean="0"/>
              <a:t>well</a:t>
            </a:r>
            <a:r>
              <a:rPr lang="fr-CH" dirty="0" smtClean="0"/>
              <a:t> </a:t>
            </a:r>
            <a:r>
              <a:rPr lang="fr-CH" dirty="0" err="1" smtClean="0"/>
              <a:t>what</a:t>
            </a:r>
            <a:r>
              <a:rPr lang="fr-CH" dirty="0" smtClean="0"/>
              <a:t> </a:t>
            </a:r>
            <a:r>
              <a:rPr lang="fr-CH" dirty="0" err="1" smtClean="0"/>
              <a:t>benefits</a:t>
            </a:r>
            <a:r>
              <a:rPr lang="fr-CH" dirty="0" smtClean="0"/>
              <a:t> </a:t>
            </a:r>
            <a:r>
              <a:rPr lang="fr-CH" dirty="0" err="1" smtClean="0"/>
              <a:t>our</a:t>
            </a:r>
            <a:r>
              <a:rPr lang="fr-CH" dirty="0" smtClean="0"/>
              <a:t> </a:t>
            </a:r>
            <a:r>
              <a:rPr lang="fr-CH" dirty="0" err="1" smtClean="0"/>
              <a:t>students</a:t>
            </a:r>
            <a:r>
              <a:rPr lang="fr-CH" dirty="0" smtClean="0"/>
              <a:t> are </a:t>
            </a:r>
            <a:r>
              <a:rPr lang="fr-CH" dirty="0" err="1" smtClean="0"/>
              <a:t>supposed</a:t>
            </a:r>
            <a:r>
              <a:rPr lang="fr-CH" dirty="0" smtClean="0"/>
              <a:t> to </a:t>
            </a:r>
            <a:r>
              <a:rPr lang="fr-CH" dirty="0" err="1" smtClean="0"/>
              <a:t>get</a:t>
            </a:r>
            <a:r>
              <a:rPr lang="fr-CH" dirty="0" smtClean="0"/>
              <a:t> </a:t>
            </a:r>
            <a:r>
              <a:rPr lang="fr-CH" dirty="0" err="1" smtClean="0"/>
              <a:t>both</a:t>
            </a:r>
            <a:r>
              <a:rPr lang="fr-CH" dirty="0" smtClean="0"/>
              <a:t> </a:t>
            </a:r>
            <a:r>
              <a:rPr lang="fr-CH" dirty="0" err="1" smtClean="0"/>
              <a:t>from</a:t>
            </a:r>
            <a:r>
              <a:rPr lang="fr-CH" dirty="0" smtClean="0"/>
              <a:t> the trend and </a:t>
            </a:r>
            <a:r>
              <a:rPr lang="fr-CH" dirty="0" err="1" smtClean="0"/>
              <a:t>from</a:t>
            </a:r>
            <a:r>
              <a:rPr lang="fr-CH" dirty="0" smtClean="0"/>
              <a:t> the changes </a:t>
            </a:r>
            <a:r>
              <a:rPr lang="fr-CH" dirty="0" err="1" smtClean="0"/>
              <a:t>occurring</a:t>
            </a:r>
            <a:r>
              <a:rPr lang="fr-CH" dirty="0" smtClean="0"/>
              <a:t> as </a:t>
            </a:r>
            <a:r>
              <a:rPr lang="fr-CH" dirty="0" err="1" smtClean="0"/>
              <a:t>we</a:t>
            </a:r>
            <a:r>
              <a:rPr lang="fr-CH" dirty="0" smtClean="0"/>
              <a:t> </a:t>
            </a:r>
            <a:r>
              <a:rPr lang="fr-CH" dirty="0" err="1" smtClean="0"/>
              <a:t>speak</a:t>
            </a:r>
            <a:r>
              <a:rPr lang="fr-CH" dirty="0" smtClean="0"/>
              <a:t>!</a:t>
            </a:r>
          </a:p>
          <a:p>
            <a:pPr>
              <a:lnSpc>
                <a:spcPct val="90000"/>
              </a:lnSpc>
            </a:pPr>
            <a:r>
              <a:rPr lang="fr-CH" dirty="0" smtClean="0"/>
              <a:t>In Geneva:  </a:t>
            </a:r>
            <a:r>
              <a:rPr lang="fr-CH" sz="1800" i="1" dirty="0" smtClean="0">
                <a:latin typeface="Times New Roman" pitchFamily="18" charset="0"/>
              </a:rPr>
              <a:t>« langues: une solide culture linguistique dans la langue locale (ma</a:t>
            </a:r>
            <a:r>
              <a:rPr lang="fr-CH" sz="1800" i="1" dirty="0" smtClean="0"/>
              <a:t>î</a:t>
            </a:r>
            <a:r>
              <a:rPr lang="fr-CH" sz="1800" i="1" dirty="0" smtClean="0">
                <a:latin typeface="Times New Roman" pitchFamily="18" charset="0"/>
              </a:rPr>
              <a:t>trise orale et </a:t>
            </a:r>
            <a:r>
              <a:rPr lang="fr-CH" sz="1800" i="1" dirty="0" smtClean="0"/>
              <a:t>é</a:t>
            </a:r>
            <a:r>
              <a:rPr lang="fr-CH" sz="1800" i="1" dirty="0" smtClean="0">
                <a:latin typeface="Times New Roman" pitchFamily="18" charset="0"/>
              </a:rPr>
              <a:t>crite) et des comp</a:t>
            </a:r>
            <a:r>
              <a:rPr lang="fr-CH" sz="1800" i="1" dirty="0" smtClean="0"/>
              <a:t>é</a:t>
            </a:r>
            <a:r>
              <a:rPr lang="fr-CH" sz="1800" i="1" dirty="0" smtClean="0">
                <a:latin typeface="Times New Roman" pitchFamily="18" charset="0"/>
              </a:rPr>
              <a:t>tences essentielles dans une deuxi</a:t>
            </a:r>
            <a:r>
              <a:rPr lang="fr-CH" sz="1800" i="1" dirty="0" smtClean="0"/>
              <a:t>è</a:t>
            </a:r>
            <a:r>
              <a:rPr lang="fr-CH" sz="1800" i="1" dirty="0" smtClean="0">
                <a:latin typeface="Times New Roman" pitchFamily="18" charset="0"/>
              </a:rPr>
              <a:t>me</a:t>
            </a:r>
          </a:p>
          <a:p>
            <a:pPr algn="ctr">
              <a:lnSpc>
                <a:spcPct val="90000"/>
              </a:lnSpc>
              <a:buFont typeface="Arial" pitchFamily="34" charset="0"/>
              <a:buNone/>
            </a:pPr>
            <a:r>
              <a:rPr lang="fr-CH" sz="1800" i="1" dirty="0" smtClean="0">
                <a:latin typeface="Times New Roman" pitchFamily="18" charset="0"/>
              </a:rPr>
              <a:t>langue nationale et </a:t>
            </a:r>
            <a:r>
              <a:rPr lang="fr-CH" sz="1800" b="1" i="1" u="sng" dirty="0" smtClean="0">
                <a:latin typeface="Times New Roman" pitchFamily="18" charset="0"/>
              </a:rPr>
              <a:t>dans une autre langue </a:t>
            </a:r>
            <a:r>
              <a:rPr lang="fr-CH" sz="1800" b="1" i="1" u="sng" dirty="0" smtClean="0"/>
              <a:t>é</a:t>
            </a:r>
            <a:r>
              <a:rPr lang="fr-CH" sz="1800" b="1" i="1" u="sng" dirty="0" smtClean="0">
                <a:latin typeface="Times New Roman" pitchFamily="18" charset="0"/>
              </a:rPr>
              <a:t>trang</a:t>
            </a:r>
            <a:r>
              <a:rPr lang="fr-CH" sz="1800" b="1" i="1" u="sng" dirty="0" smtClean="0"/>
              <a:t>è</a:t>
            </a:r>
            <a:r>
              <a:rPr lang="fr-CH" sz="1800" b="1" i="1" u="sng" dirty="0" smtClean="0">
                <a:latin typeface="Times New Roman" pitchFamily="18" charset="0"/>
              </a:rPr>
              <a:t>re au moins »  (</a:t>
            </a:r>
            <a:r>
              <a:rPr lang="fr-CH" sz="1800" b="1" i="1" dirty="0" smtClean="0">
                <a:latin typeface="Arial" pitchFamily="34" charset="0"/>
              </a:rPr>
              <a:t>Law 10350 </a:t>
            </a:r>
            <a:r>
              <a:rPr lang="fr-CH" sz="1800" b="1" i="1" dirty="0" err="1" smtClean="0">
                <a:latin typeface="Arial" pitchFamily="34" charset="0"/>
              </a:rPr>
              <a:t>regarding</a:t>
            </a:r>
            <a:r>
              <a:rPr lang="fr-CH" sz="1800" b="1" i="1" dirty="0" smtClean="0">
                <a:latin typeface="Arial" pitchFamily="34" charset="0"/>
              </a:rPr>
              <a:t> the </a:t>
            </a:r>
            <a:r>
              <a:rPr lang="fr-CH" sz="1800" b="1" i="1" dirty="0" err="1" smtClean="0">
                <a:latin typeface="Arial" pitchFamily="34" charset="0"/>
              </a:rPr>
              <a:t>intercantonal</a:t>
            </a:r>
            <a:r>
              <a:rPr lang="fr-CH" sz="1800" b="1" i="1" dirty="0" smtClean="0">
                <a:latin typeface="Arial" pitchFamily="34" charset="0"/>
              </a:rPr>
              <a:t> agreement on </a:t>
            </a:r>
            <a:r>
              <a:rPr lang="fr-CH" sz="1800" b="1" i="1" dirty="0" err="1" smtClean="0">
                <a:latin typeface="Arial" pitchFamily="34" charset="0"/>
              </a:rPr>
              <a:t>compulsary</a:t>
            </a:r>
            <a:r>
              <a:rPr lang="fr-CH" sz="1800" b="1" i="1" dirty="0" smtClean="0">
                <a:latin typeface="Arial" pitchFamily="34" charset="0"/>
              </a:rPr>
              <a:t> </a:t>
            </a:r>
            <a:r>
              <a:rPr lang="fr-CH" sz="1800" b="1" i="1" dirty="0" err="1" smtClean="0">
                <a:latin typeface="Arial" pitchFamily="34" charset="0"/>
              </a:rPr>
              <a:t>school</a:t>
            </a:r>
            <a:r>
              <a:rPr lang="fr-CH" sz="1800" b="1" i="1" dirty="0" smtClean="0">
                <a:latin typeface="Arial" pitchFamily="34" charset="0"/>
              </a:rPr>
              <a:t> (</a:t>
            </a:r>
            <a:r>
              <a:rPr lang="fr-CH" sz="1800" b="1" i="1" dirty="0" err="1" smtClean="0">
                <a:latin typeface="Arial" pitchFamily="34" charset="0"/>
              </a:rPr>
              <a:t>HarmoS</a:t>
            </a:r>
            <a:r>
              <a:rPr lang="fr-CH" sz="1800" b="1" i="1" dirty="0" smtClean="0">
                <a:latin typeface="Arial" pitchFamily="34" charset="0"/>
              </a:rPr>
              <a:t>) (C 1 06.0)</a:t>
            </a:r>
            <a:endParaRPr lang="fr-CH" sz="1800" i="1" dirty="0" smtClean="0"/>
          </a:p>
          <a:p>
            <a:pPr>
              <a:lnSpc>
                <a:spcPct val="90000"/>
              </a:lnSpc>
              <a:buFont typeface="Arial" pitchFamily="34" charset="0"/>
              <a:buNone/>
            </a:pPr>
            <a:endParaRPr lang="en-GB" sz="1800" i="1" dirty="0" smtClean="0"/>
          </a:p>
        </p:txBody>
      </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r>
              <a:rPr lang="fr-CH" b="1" dirty="0" smtClean="0">
                <a:solidFill>
                  <a:srgbClr val="FF0000"/>
                </a:solidFill>
              </a:rPr>
              <a:t>,</a:t>
            </a:r>
          </a:p>
        </p:txBody>
      </p:sp>
      <p:sp>
        <p:nvSpPr>
          <p:cNvPr id="6146" name="Rectangle 2"/>
          <p:cNvSpPr>
            <a:spLocks noGrp="1" noChangeArrowheads="1"/>
          </p:cNvSpPr>
          <p:nvPr>
            <p:ph type="title"/>
          </p:nvPr>
        </p:nvSpPr>
        <p:spPr/>
        <p:txBody>
          <a:bodyPr/>
          <a:lstStyle/>
          <a:p>
            <a:r>
              <a:rPr lang="fr-CH" sz="2800" i="1" smtClean="0">
                <a:latin typeface="Arial" pitchFamily="34" charset="0"/>
              </a:rPr>
              <a:t>Past « foreign » language teaching</a:t>
            </a:r>
            <a:endParaRPr lang="fr-FR" sz="2800" smtClean="0">
              <a:latin typeface="Arial" pitchFamily="34" charset="0"/>
            </a:endParaRPr>
          </a:p>
        </p:txBody>
      </p:sp>
      <p:sp>
        <p:nvSpPr>
          <p:cNvPr id="6149" name="Text Box 5"/>
          <p:cNvSpPr txBox="1">
            <a:spLocks noChangeArrowheads="1"/>
          </p:cNvSpPr>
          <p:nvPr/>
        </p:nvSpPr>
        <p:spPr bwMode="auto">
          <a:xfrm>
            <a:off x="457200" y="1828800"/>
            <a:ext cx="8077200" cy="3554819"/>
          </a:xfrm>
          <a:prstGeom prst="rect">
            <a:avLst/>
          </a:prstGeom>
          <a:noFill/>
          <a:ln w="9525">
            <a:noFill/>
            <a:miter lim="800000"/>
            <a:headEnd/>
            <a:tailEnd/>
          </a:ln>
          <a:effectLst/>
        </p:spPr>
        <p:txBody>
          <a:bodyPr>
            <a:spAutoFit/>
          </a:bodyPr>
          <a:lstStyle/>
          <a:p>
            <a:pPr marL="342900" indent="-342900">
              <a:spcBef>
                <a:spcPct val="50000"/>
              </a:spcBef>
            </a:pPr>
            <a:r>
              <a:rPr lang="fr-CH" dirty="0"/>
              <a:t>In Geneva, </a:t>
            </a:r>
            <a:r>
              <a:rPr lang="fr-CH" dirty="0" err="1"/>
              <a:t>these</a:t>
            </a:r>
            <a:r>
              <a:rPr lang="fr-CH" dirty="0"/>
              <a:t> </a:t>
            </a:r>
            <a:r>
              <a:rPr lang="fr-CH" dirty="0" err="1" smtClean="0"/>
              <a:t>languages</a:t>
            </a:r>
            <a:r>
              <a:rPr lang="fr-CH" dirty="0" smtClean="0"/>
              <a:t> </a:t>
            </a:r>
            <a:r>
              <a:rPr lang="fr-CH" dirty="0" err="1" smtClean="0"/>
              <a:t>weren’t</a:t>
            </a:r>
            <a:r>
              <a:rPr lang="fr-CH" dirty="0" smtClean="0"/>
              <a:t> </a:t>
            </a:r>
            <a:r>
              <a:rPr lang="fr-CH" dirty="0"/>
              <a:t>all </a:t>
            </a:r>
            <a:r>
              <a:rPr lang="fr-CH" dirty="0" err="1"/>
              <a:t>that</a:t>
            </a:r>
            <a:r>
              <a:rPr lang="fr-CH" dirty="0"/>
              <a:t> </a:t>
            </a:r>
            <a:r>
              <a:rPr lang="fr-CH" dirty="0" err="1"/>
              <a:t>foreign</a:t>
            </a:r>
            <a:r>
              <a:rPr lang="fr-CH" dirty="0"/>
              <a:t> and </a:t>
            </a:r>
            <a:r>
              <a:rPr lang="fr-CH" dirty="0" err="1"/>
              <a:t>focused</a:t>
            </a:r>
            <a:r>
              <a:rPr lang="fr-CH" dirty="0"/>
              <a:t> a </a:t>
            </a:r>
            <a:r>
              <a:rPr lang="fr-CH" dirty="0" err="1"/>
              <a:t>great</a:t>
            </a:r>
            <a:r>
              <a:rPr lang="fr-CH" dirty="0"/>
              <a:t> deal on the </a:t>
            </a:r>
            <a:r>
              <a:rPr lang="fr-CH" dirty="0" err="1"/>
              <a:t>intercommunicational</a:t>
            </a:r>
            <a:r>
              <a:rPr lang="fr-CH" dirty="0"/>
              <a:t> </a:t>
            </a:r>
            <a:r>
              <a:rPr lang="fr-CH" dirty="0" err="1"/>
              <a:t>process</a:t>
            </a:r>
            <a:r>
              <a:rPr lang="fr-CH" dirty="0"/>
              <a:t>…</a:t>
            </a:r>
            <a:r>
              <a:rPr lang="fr-CH" b="1" dirty="0">
                <a:latin typeface="TimesNewRoman,Bold" charset="0"/>
              </a:rPr>
              <a:t>Loi f</a:t>
            </a:r>
            <a:r>
              <a:rPr lang="fr-CH" b="1" dirty="0">
                <a:latin typeface="Tahoma"/>
              </a:rPr>
              <a:t>é</a:t>
            </a:r>
            <a:r>
              <a:rPr lang="fr-CH" b="1" dirty="0">
                <a:latin typeface="TimesNewRoman,Bold" charset="0"/>
              </a:rPr>
              <a:t>d</a:t>
            </a:r>
            <a:r>
              <a:rPr lang="fr-CH" b="1" dirty="0">
                <a:latin typeface="Tahoma"/>
              </a:rPr>
              <a:t>é</a:t>
            </a:r>
            <a:r>
              <a:rPr lang="fr-CH" b="1" dirty="0">
                <a:latin typeface="TimesNewRoman,Bold" charset="0"/>
              </a:rPr>
              <a:t>rale sur les langues nationales et la compr</a:t>
            </a:r>
            <a:r>
              <a:rPr lang="fr-CH" b="1" dirty="0">
                <a:latin typeface="Tahoma"/>
              </a:rPr>
              <a:t>é</a:t>
            </a:r>
            <a:r>
              <a:rPr lang="fr-CH" b="1" dirty="0">
                <a:latin typeface="TimesNewRoman,Bold" charset="0"/>
              </a:rPr>
              <a:t>hension entre les communaut</a:t>
            </a:r>
            <a:r>
              <a:rPr lang="fr-CH" b="1" dirty="0">
                <a:latin typeface="Tahoma"/>
              </a:rPr>
              <a:t>é</a:t>
            </a:r>
            <a:r>
              <a:rPr lang="fr-CH" b="1" dirty="0">
                <a:latin typeface="TimesNewRoman,Bold" charset="0"/>
              </a:rPr>
              <a:t>s linguistiques (Loi sur les langues, </a:t>
            </a:r>
            <a:r>
              <a:rPr lang="fr-CH" b="1" dirty="0" err="1">
                <a:latin typeface="TimesNewRoman,Bold" charset="0"/>
              </a:rPr>
              <a:t>LLC</a:t>
            </a:r>
            <a:r>
              <a:rPr lang="fr-CH" b="1" dirty="0">
                <a:latin typeface="TimesNewRoman,Bold" charset="0"/>
              </a:rPr>
              <a:t>) art. 1: </a:t>
            </a:r>
            <a:r>
              <a:rPr lang="fr-CH" b="1" dirty="0">
                <a:latin typeface="Tahoma"/>
              </a:rPr>
              <a:t>« </a:t>
            </a:r>
            <a:r>
              <a:rPr lang="fr-CH" dirty="0">
                <a:latin typeface="TimesNewRoman" charset="0"/>
              </a:rPr>
              <a:t>b. l</a:t>
            </a:r>
            <a:r>
              <a:rPr lang="fr-CH" dirty="0">
                <a:latin typeface="Tahoma"/>
              </a:rPr>
              <a:t>’</a:t>
            </a:r>
            <a:r>
              <a:rPr lang="fr-CH" dirty="0">
                <a:latin typeface="TimesNewRoman" charset="0"/>
              </a:rPr>
              <a:t>encouragement de la compr</a:t>
            </a:r>
            <a:r>
              <a:rPr lang="fr-CH" dirty="0">
                <a:latin typeface="Tahoma"/>
              </a:rPr>
              <a:t>é</a:t>
            </a:r>
            <a:r>
              <a:rPr lang="fr-CH" dirty="0">
                <a:latin typeface="TimesNewRoman" charset="0"/>
              </a:rPr>
              <a:t>hension et des </a:t>
            </a:r>
            <a:r>
              <a:rPr lang="fr-CH" dirty="0">
                <a:latin typeface="Tahoma"/>
              </a:rPr>
              <a:t>é</a:t>
            </a:r>
            <a:r>
              <a:rPr lang="fr-CH" dirty="0">
                <a:latin typeface="TimesNewRoman" charset="0"/>
              </a:rPr>
              <a:t>changes entre les communaut</a:t>
            </a:r>
            <a:r>
              <a:rPr lang="fr-CH" dirty="0">
                <a:latin typeface="Tahoma"/>
              </a:rPr>
              <a:t>é</a:t>
            </a:r>
            <a:r>
              <a:rPr lang="fr-CH" dirty="0">
                <a:latin typeface="TimesNewRoman" charset="0"/>
              </a:rPr>
              <a:t>s linguistiques</a:t>
            </a:r>
            <a:r>
              <a:rPr lang="fr-CH" dirty="0">
                <a:latin typeface="Tahoma"/>
              </a:rPr>
              <a:t> »</a:t>
            </a:r>
            <a:r>
              <a:rPr lang="fr-CH" dirty="0">
                <a:latin typeface="TimesNewRoman" charset="0"/>
              </a:rPr>
              <a:t> art. 2 </a:t>
            </a:r>
            <a:r>
              <a:rPr lang="fr-CH" dirty="0">
                <a:latin typeface="Tahoma"/>
              </a:rPr>
              <a:t>« à</a:t>
            </a:r>
            <a:r>
              <a:rPr lang="fr-CH" dirty="0">
                <a:latin typeface="TimesNewRoman" charset="0"/>
              </a:rPr>
              <a:t> renforcer </a:t>
            </a:r>
            <a:r>
              <a:rPr lang="fr-CH" b="1" dirty="0">
                <a:latin typeface="TimesNewRoman" charset="0"/>
              </a:rPr>
              <a:t>le </a:t>
            </a:r>
            <a:r>
              <a:rPr lang="fr-CH" b="1" dirty="0" err="1">
                <a:latin typeface="TimesNewRoman" charset="0"/>
              </a:rPr>
              <a:t>quadrilinguisme</a:t>
            </a:r>
            <a:r>
              <a:rPr lang="fr-CH" b="1" dirty="0">
                <a:latin typeface="TimesNewRoman" charset="0"/>
              </a:rPr>
              <a:t> comme singularit</a:t>
            </a:r>
            <a:r>
              <a:rPr lang="fr-CH" b="1" dirty="0">
                <a:latin typeface="Tahoma"/>
              </a:rPr>
              <a:t>é</a:t>
            </a:r>
            <a:r>
              <a:rPr lang="fr-CH" b="1" dirty="0">
                <a:latin typeface="TimesNewRoman" charset="0"/>
              </a:rPr>
              <a:t> de la Suisse</a:t>
            </a:r>
            <a:r>
              <a:rPr lang="fr-CH" dirty="0">
                <a:latin typeface="Tahoma"/>
              </a:rPr>
              <a:t> »</a:t>
            </a:r>
            <a:r>
              <a:rPr lang="fr-CH" dirty="0">
                <a:latin typeface="TimesNewRoman" charset="0"/>
              </a:rPr>
              <a:t>; </a:t>
            </a:r>
            <a:r>
              <a:rPr lang="fr-CH" b="1" dirty="0">
                <a:latin typeface="TimesNewRoman,Bold" charset="0"/>
              </a:rPr>
              <a:t>Art. 15 </a:t>
            </a:r>
            <a:r>
              <a:rPr lang="fr-CH" dirty="0">
                <a:latin typeface="TimesNewRoman" charset="0"/>
              </a:rPr>
              <a:t>Enseignement(</a:t>
            </a:r>
            <a:r>
              <a:rPr lang="fr-CH" dirty="0">
                <a:latin typeface="Tahoma"/>
              </a:rPr>
              <a:t>…</a:t>
            </a:r>
            <a:r>
              <a:rPr lang="fr-CH" dirty="0">
                <a:latin typeface="TimesNewRoman" charset="0"/>
              </a:rPr>
              <a:t>) (2) Dans le cadre de leurs attributions, la Conf</a:t>
            </a:r>
            <a:r>
              <a:rPr lang="fr-CH" dirty="0">
                <a:latin typeface="Tahoma"/>
              </a:rPr>
              <a:t>é</a:t>
            </a:r>
            <a:r>
              <a:rPr lang="fr-CH" dirty="0">
                <a:latin typeface="TimesNewRoman" charset="0"/>
              </a:rPr>
              <a:t>d</a:t>
            </a:r>
            <a:r>
              <a:rPr lang="fr-CH" dirty="0">
                <a:latin typeface="Tahoma"/>
              </a:rPr>
              <a:t>é</a:t>
            </a:r>
            <a:r>
              <a:rPr lang="fr-CH" dirty="0">
                <a:latin typeface="TimesNewRoman" charset="0"/>
              </a:rPr>
              <a:t>ration et les cantons encouragent </a:t>
            </a:r>
            <a:r>
              <a:rPr lang="fr-CH" dirty="0" err="1">
                <a:latin typeface="TimesNewRoman" charset="0"/>
              </a:rPr>
              <a:t>leplurilinguisme</a:t>
            </a:r>
            <a:r>
              <a:rPr lang="fr-CH" dirty="0">
                <a:latin typeface="TimesNewRoman" charset="0"/>
              </a:rPr>
              <a:t> des enseignants et des apprenants.(3) La Conf</a:t>
            </a:r>
            <a:r>
              <a:rPr lang="fr-CH" dirty="0">
                <a:latin typeface="Tahoma"/>
              </a:rPr>
              <a:t>é</a:t>
            </a:r>
            <a:r>
              <a:rPr lang="fr-CH" dirty="0">
                <a:latin typeface="TimesNewRoman" charset="0"/>
              </a:rPr>
              <a:t>d</a:t>
            </a:r>
            <a:r>
              <a:rPr lang="fr-CH" dirty="0">
                <a:latin typeface="Tahoma"/>
              </a:rPr>
              <a:t>é</a:t>
            </a:r>
            <a:r>
              <a:rPr lang="fr-CH" dirty="0">
                <a:latin typeface="TimesNewRoman" charset="0"/>
              </a:rPr>
              <a:t>ration et les cantons s</a:t>
            </a:r>
            <a:r>
              <a:rPr lang="fr-CH" dirty="0">
                <a:latin typeface="Tahoma"/>
              </a:rPr>
              <a:t>’</a:t>
            </a:r>
            <a:r>
              <a:rPr lang="fr-CH" dirty="0">
                <a:latin typeface="TimesNewRoman" charset="0"/>
              </a:rPr>
              <a:t>engagent en faveur d</a:t>
            </a:r>
            <a:r>
              <a:rPr lang="fr-CH" dirty="0">
                <a:latin typeface="Tahoma"/>
              </a:rPr>
              <a:t>’</a:t>
            </a:r>
            <a:r>
              <a:rPr lang="fr-CH" dirty="0">
                <a:latin typeface="TimesNewRoman" charset="0"/>
              </a:rPr>
              <a:t>un enseignement des langues </a:t>
            </a:r>
            <a:r>
              <a:rPr lang="fr-CH" dirty="0">
                <a:latin typeface="Tahoma"/>
              </a:rPr>
              <a:t>é</a:t>
            </a:r>
            <a:r>
              <a:rPr lang="fr-CH" dirty="0">
                <a:latin typeface="TimesNewRoman" charset="0"/>
              </a:rPr>
              <a:t>trang</a:t>
            </a:r>
            <a:r>
              <a:rPr lang="fr-CH" dirty="0">
                <a:latin typeface="Tahoma"/>
              </a:rPr>
              <a:t>è</a:t>
            </a:r>
            <a:r>
              <a:rPr lang="fr-CH" dirty="0">
                <a:latin typeface="TimesNewRoman" charset="0"/>
              </a:rPr>
              <a:t>res qui donne la priorit</a:t>
            </a:r>
            <a:r>
              <a:rPr lang="fr-CH" dirty="0">
                <a:latin typeface="Tahoma"/>
              </a:rPr>
              <a:t>é</a:t>
            </a:r>
            <a:r>
              <a:rPr lang="fr-CH" dirty="0">
                <a:latin typeface="TimesNewRoman" charset="0"/>
              </a:rPr>
              <a:t> </a:t>
            </a:r>
            <a:r>
              <a:rPr lang="fr-CH" dirty="0">
                <a:latin typeface="Tahoma"/>
              </a:rPr>
              <a:t>à</a:t>
            </a:r>
            <a:r>
              <a:rPr lang="fr-CH" dirty="0">
                <a:latin typeface="TimesNewRoman" charset="0"/>
              </a:rPr>
              <a:t> une langue nationale.</a:t>
            </a:r>
          </a:p>
          <a:p>
            <a:pPr marL="342900" indent="-342900">
              <a:spcBef>
                <a:spcPct val="50000"/>
              </a:spcBef>
            </a:pPr>
            <a:endParaRPr lang="en-GB" dirty="0"/>
          </a:p>
        </p:txBody>
      </p:sp>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5"/>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5122" name="Rectangle 2"/>
          <p:cNvSpPr>
            <a:spLocks noGrp="1" noChangeArrowheads="1"/>
          </p:cNvSpPr>
          <p:nvPr>
            <p:ph type="title"/>
          </p:nvPr>
        </p:nvSpPr>
        <p:spPr/>
        <p:txBody>
          <a:bodyPr/>
          <a:lstStyle/>
          <a:p>
            <a:r>
              <a:rPr lang="fr-CH" sz="4000" smtClean="0"/>
              <a:t>Teaching English, </a:t>
            </a:r>
            <a:br>
              <a:rPr lang="fr-CH" sz="4000" smtClean="0"/>
            </a:br>
            <a:r>
              <a:rPr lang="fr-CH" sz="2800" smtClean="0">
                <a:latin typeface="Arial" pitchFamily="34" charset="0"/>
              </a:rPr>
              <a:t/>
            </a:r>
            <a:br>
              <a:rPr lang="fr-CH" sz="2800" smtClean="0">
                <a:latin typeface="Arial" pitchFamily="34" charset="0"/>
              </a:rPr>
            </a:br>
            <a:endParaRPr lang="fr-FR" sz="2800" smtClean="0">
              <a:latin typeface="Arial" pitchFamily="34" charset="0"/>
            </a:endParaRPr>
          </a:p>
        </p:txBody>
      </p:sp>
      <p:sp>
        <p:nvSpPr>
          <p:cNvPr id="5123" name="Rectangle 6"/>
          <p:cNvSpPr>
            <a:spLocks noGrp="1" noChangeArrowheads="1"/>
          </p:cNvSpPr>
          <p:nvPr>
            <p:ph type="body" sz="half" idx="1"/>
          </p:nvPr>
        </p:nvSpPr>
        <p:spPr>
          <a:xfrm>
            <a:off x="457200" y="838200"/>
            <a:ext cx="4038600" cy="5257800"/>
          </a:xfrm>
        </p:spPr>
        <p:txBody>
          <a:bodyPr/>
          <a:lstStyle/>
          <a:p>
            <a:r>
              <a:rPr lang="fr-CH" sz="2800" smtClean="0"/>
              <a:t>Switzerland, with its three official languages and its national language </a:t>
            </a:r>
          </a:p>
          <a:p>
            <a:r>
              <a:rPr lang="fr-CH" sz="2800" smtClean="0"/>
              <a:t>Add the presence of International Organization….</a:t>
            </a:r>
          </a:p>
          <a:p>
            <a:r>
              <a:rPr lang="fr-CH" sz="2800" smtClean="0"/>
              <a:t>Algeria once a french colony had French as the main Foreign language taught…</a:t>
            </a:r>
          </a:p>
        </p:txBody>
      </p:sp>
      <p:pic>
        <p:nvPicPr>
          <p:cNvPr id="5124" name="Picture 7"/>
          <p:cNvPicPr>
            <a:picLocks noGrp="1" noChangeAspect="1" noChangeArrowheads="1"/>
          </p:cNvPicPr>
          <p:nvPr>
            <p:ph sz="half" idx="2"/>
          </p:nvPr>
        </p:nvPicPr>
        <p:blipFill>
          <a:blip r:embed="rId3" cstate="print"/>
          <a:srcRect/>
          <a:stretch>
            <a:fillRect/>
          </a:stretch>
        </p:blipFill>
        <p:spPr>
          <a:xfrm>
            <a:off x="4648200" y="1820863"/>
            <a:ext cx="4038600" cy="4054475"/>
          </a:xfrm>
        </p:spPr>
      </p:pic>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7170" name="Rectangle 2"/>
          <p:cNvSpPr>
            <a:spLocks noGrp="1" noChangeArrowheads="1"/>
          </p:cNvSpPr>
          <p:nvPr>
            <p:ph type="title"/>
          </p:nvPr>
        </p:nvSpPr>
        <p:spPr/>
        <p:txBody>
          <a:bodyPr/>
          <a:lstStyle/>
          <a:p>
            <a:r>
              <a:rPr lang="fr-CH" sz="2800" i="1" dirty="0" smtClean="0">
                <a:latin typeface="Arial" pitchFamily="34" charset="0"/>
              </a:rPr>
              <a:t>And </a:t>
            </a:r>
            <a:r>
              <a:rPr lang="fr-CH" sz="2800" i="1" dirty="0" err="1" smtClean="0">
                <a:latin typeface="Arial" pitchFamily="34" charset="0"/>
              </a:rPr>
              <a:t>then</a:t>
            </a:r>
            <a:r>
              <a:rPr lang="fr-CH" sz="2800" i="1" dirty="0" smtClean="0">
                <a:latin typeface="Arial" pitchFamily="34" charset="0"/>
              </a:rPr>
              <a:t> came the International </a:t>
            </a:r>
            <a:r>
              <a:rPr lang="fr-CH" sz="2800" i="1" dirty="0" err="1" smtClean="0">
                <a:latin typeface="Arial" pitchFamily="34" charset="0"/>
              </a:rPr>
              <a:t>Revelation</a:t>
            </a:r>
            <a:r>
              <a:rPr lang="fr-CH" sz="2800" i="1" dirty="0" smtClean="0">
                <a:latin typeface="Arial" pitchFamily="34" charset="0"/>
              </a:rPr>
              <a:t>… </a:t>
            </a:r>
            <a:r>
              <a:rPr lang="fr-CH" sz="2800" i="1" dirty="0" err="1" smtClean="0">
                <a:latin typeface="Arial" pitchFamily="34" charset="0"/>
              </a:rPr>
              <a:t>from</a:t>
            </a:r>
            <a:r>
              <a:rPr lang="fr-CH" sz="2800" i="1" dirty="0" smtClean="0">
                <a:latin typeface="Arial" pitchFamily="34" charset="0"/>
              </a:rPr>
              <a:t> 2000 </a:t>
            </a:r>
            <a:r>
              <a:rPr lang="fr-CH" sz="2800" i="1" dirty="0" err="1" smtClean="0">
                <a:latin typeface="Arial" pitchFamily="34" charset="0"/>
              </a:rPr>
              <a:t>onwards</a:t>
            </a:r>
            <a:r>
              <a:rPr lang="fr-CH" sz="2800" i="1" dirty="0" smtClean="0">
                <a:latin typeface="Arial" pitchFamily="34" charset="0"/>
              </a:rPr>
              <a:t>, shift of focus </a:t>
            </a:r>
            <a:r>
              <a:rPr lang="fr-CH" sz="2800" i="1" dirty="0" err="1" smtClean="0">
                <a:latin typeface="Arial" pitchFamily="34" charset="0"/>
              </a:rPr>
              <a:t>from</a:t>
            </a:r>
            <a:r>
              <a:rPr lang="fr-CH" sz="2800" i="1" dirty="0" smtClean="0">
                <a:latin typeface="Arial" pitchFamily="34" charset="0"/>
              </a:rPr>
              <a:t> national to international </a:t>
            </a:r>
            <a:r>
              <a:rPr lang="fr-CH" sz="2800" i="1" dirty="0" err="1" smtClean="0">
                <a:latin typeface="Arial" pitchFamily="34" charset="0"/>
              </a:rPr>
              <a:t>languages</a:t>
            </a:r>
            <a:r>
              <a:rPr lang="fr-CH" sz="2800" i="1" dirty="0" smtClean="0">
                <a:latin typeface="Arial" pitchFamily="34" charset="0"/>
              </a:rPr>
              <a:t>.</a:t>
            </a:r>
            <a:endParaRPr lang="fr-FR" sz="2800" dirty="0" smtClean="0">
              <a:latin typeface="Arial" pitchFamily="34" charset="0"/>
            </a:endParaRPr>
          </a:p>
        </p:txBody>
      </p:sp>
      <p:pic>
        <p:nvPicPr>
          <p:cNvPr id="7171" name="Picture 3"/>
          <p:cNvPicPr>
            <a:picLocks noGrp="1" noChangeAspect="1" noChangeArrowheads="1"/>
          </p:cNvPicPr>
          <p:nvPr>
            <p:ph idx="1"/>
          </p:nvPr>
        </p:nvPicPr>
        <p:blipFill>
          <a:blip r:embed="rId3" cstate="print"/>
          <a:srcRect/>
          <a:stretch>
            <a:fillRect/>
          </a:stretch>
        </p:blipFill>
        <p:spPr>
          <a:xfrm>
            <a:off x="1174750" y="1600200"/>
            <a:ext cx="6794500" cy="4525963"/>
          </a:xfr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8194" name="Rectangle 2"/>
          <p:cNvSpPr>
            <a:spLocks noGrp="1" noChangeArrowheads="1"/>
          </p:cNvSpPr>
          <p:nvPr>
            <p:ph type="title"/>
          </p:nvPr>
        </p:nvSpPr>
        <p:spPr>
          <a:xfrm>
            <a:off x="228600" y="381000"/>
            <a:ext cx="8229600" cy="1143000"/>
          </a:xfrm>
        </p:spPr>
        <p:txBody>
          <a:bodyPr/>
          <a:lstStyle/>
          <a:p>
            <a:r>
              <a:rPr lang="fr-CH" sz="2800" smtClean="0">
                <a:latin typeface="Arial Unicode MS" pitchFamily="34" charset="-128"/>
              </a:rPr>
              <a:t>The trend was launched and English the basic educational tool was on its way…</a:t>
            </a:r>
            <a:endParaRPr lang="fr-FR" sz="2800" smtClean="0">
              <a:latin typeface="Arial Unicode MS" pitchFamily="34" charset="-128"/>
            </a:endParaRPr>
          </a:p>
        </p:txBody>
      </p:sp>
      <p:pic>
        <p:nvPicPr>
          <p:cNvPr id="8196" name="Picture 4"/>
          <p:cNvPicPr>
            <a:picLocks noChangeAspect="1" noChangeArrowheads="1"/>
          </p:cNvPicPr>
          <p:nvPr/>
        </p:nvPicPr>
        <p:blipFill>
          <a:blip r:embed="rId3" cstate="print"/>
          <a:srcRect/>
          <a:stretch>
            <a:fillRect/>
          </a:stretch>
        </p:blipFill>
        <p:spPr bwMode="auto">
          <a:xfrm>
            <a:off x="304800" y="1447800"/>
            <a:ext cx="8610600" cy="2362200"/>
          </a:xfrm>
          <a:prstGeom prst="rect">
            <a:avLst/>
          </a:prstGeom>
          <a:noFill/>
          <a:ln w="9525">
            <a:noFill/>
            <a:miter lim="800000"/>
            <a:headEnd/>
            <a:tailEnd/>
          </a:ln>
        </p:spPr>
      </p:pic>
      <p:sp>
        <p:nvSpPr>
          <p:cNvPr id="8197" name="Text Box 5"/>
          <p:cNvSpPr txBox="1">
            <a:spLocks noChangeArrowheads="1"/>
          </p:cNvSpPr>
          <p:nvPr/>
        </p:nvSpPr>
        <p:spPr bwMode="auto">
          <a:xfrm>
            <a:off x="609600" y="4114800"/>
            <a:ext cx="7543800" cy="366713"/>
          </a:xfrm>
          <a:prstGeom prst="rect">
            <a:avLst/>
          </a:prstGeom>
          <a:noFill/>
          <a:ln w="9525">
            <a:noFill/>
            <a:miter lim="800000"/>
            <a:headEnd/>
            <a:tailEnd/>
          </a:ln>
          <a:effectLst/>
        </p:spPr>
        <p:txBody>
          <a:bodyPr>
            <a:spAutoFit/>
          </a:bodyPr>
          <a:lstStyle/>
          <a:p>
            <a:pPr>
              <a:spcBef>
                <a:spcPct val="50000"/>
              </a:spcBef>
            </a:pPr>
            <a:endParaRPr lang="en-GB"/>
          </a:p>
        </p:txBody>
      </p:sp>
      <p:sp>
        <p:nvSpPr>
          <p:cNvPr id="8198" name="Text Box 6"/>
          <p:cNvSpPr txBox="1">
            <a:spLocks noChangeArrowheads="1"/>
          </p:cNvSpPr>
          <p:nvPr/>
        </p:nvSpPr>
        <p:spPr bwMode="auto">
          <a:xfrm>
            <a:off x="381000" y="4114800"/>
            <a:ext cx="8458200" cy="3252788"/>
          </a:xfrm>
          <a:prstGeom prst="rect">
            <a:avLst/>
          </a:prstGeom>
          <a:noFill/>
          <a:ln w="9525">
            <a:noFill/>
            <a:miter lim="800000"/>
            <a:headEnd/>
            <a:tailEnd/>
          </a:ln>
          <a:effectLst/>
        </p:spPr>
        <p:txBody>
          <a:bodyPr>
            <a:spAutoFit/>
          </a:bodyPr>
          <a:lstStyle/>
          <a:p>
            <a:pPr>
              <a:spcBef>
                <a:spcPct val="50000"/>
              </a:spcBef>
            </a:pPr>
            <a:r>
              <a:rPr lang="fr-CH"/>
              <a:t>German somehow, despite being by far more useful in Geneva and taught at a very early school stage, is despised and rejected…almost considered a dead language and learnt the way the Irish learn Gaelic (</a:t>
            </a:r>
            <a:r>
              <a:rPr lang="fr-CH" i="1"/>
              <a:t>i got great marks and was the best student but still can’t utter a word</a:t>
            </a:r>
            <a:r>
              <a:rPr lang="fr-CH"/>
              <a:t>, Nico Dowling, director of the Atlas English Language School, Dublin). Students reach with difficulty a B1 after at least 7 years of study, a result they reach within 3-4 years in English (3 in Italian)!</a:t>
            </a:r>
          </a:p>
          <a:p>
            <a:pPr>
              <a:spcBef>
                <a:spcPct val="50000"/>
              </a:spcBef>
            </a:pPr>
            <a:endParaRPr lang="fr-CH"/>
          </a:p>
          <a:p>
            <a:pPr>
              <a:spcBef>
                <a:spcPct val="50000"/>
              </a:spcBef>
            </a:pPr>
            <a:endParaRPr lang="fr-CH"/>
          </a:p>
          <a:p>
            <a:pPr>
              <a:spcBef>
                <a:spcPct val="50000"/>
              </a:spcBef>
            </a:pPr>
            <a:endParaRPr lang="en-GB"/>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10242" name="Rectangle 2"/>
          <p:cNvSpPr>
            <a:spLocks noGrp="1" noChangeArrowheads="1"/>
          </p:cNvSpPr>
          <p:nvPr>
            <p:ph type="title"/>
          </p:nvPr>
        </p:nvSpPr>
        <p:spPr/>
        <p:txBody>
          <a:bodyPr/>
          <a:lstStyle/>
          <a:p>
            <a:r>
              <a:rPr lang="fr-CH" sz="2800" dirty="0" smtClean="0">
                <a:latin typeface="Arial" pitchFamily="34" charset="0"/>
              </a:rPr>
              <a:t>It </a:t>
            </a:r>
            <a:r>
              <a:rPr lang="fr-CH" sz="2800" dirty="0" err="1" smtClean="0">
                <a:latin typeface="Arial" pitchFamily="34" charset="0"/>
              </a:rPr>
              <a:t>implied</a:t>
            </a:r>
            <a:endParaRPr lang="fr-FR" sz="2800" dirty="0" smtClean="0">
              <a:latin typeface="Arial" pitchFamily="34" charset="0"/>
            </a:endParaRPr>
          </a:p>
        </p:txBody>
      </p:sp>
      <p:sp>
        <p:nvSpPr>
          <p:cNvPr id="10244" name="Text Box 4"/>
          <p:cNvSpPr txBox="1">
            <a:spLocks noChangeArrowheads="1"/>
          </p:cNvSpPr>
          <p:nvPr/>
        </p:nvSpPr>
        <p:spPr bwMode="auto">
          <a:xfrm>
            <a:off x="838200" y="2133600"/>
            <a:ext cx="7696200" cy="2703513"/>
          </a:xfrm>
          <a:prstGeom prst="rect">
            <a:avLst/>
          </a:prstGeom>
          <a:noFill/>
          <a:ln w="9525">
            <a:noFill/>
            <a:miter lim="800000"/>
            <a:headEnd/>
            <a:tailEnd/>
          </a:ln>
          <a:effectLst/>
        </p:spPr>
        <p:txBody>
          <a:bodyPr>
            <a:spAutoFit/>
          </a:bodyPr>
          <a:lstStyle/>
          <a:p>
            <a:pPr>
              <a:spcBef>
                <a:spcPct val="50000"/>
              </a:spcBef>
              <a:buFontTx/>
              <a:buChar char="•"/>
            </a:pPr>
            <a:r>
              <a:rPr lang="fr-CH"/>
              <a:t>Finding teachers, from 80 to 300 almost overnight…which is how I got involved;-)</a:t>
            </a:r>
          </a:p>
          <a:p>
            <a:pPr>
              <a:spcBef>
                <a:spcPct val="50000"/>
              </a:spcBef>
              <a:buFontTx/>
              <a:buChar char="•"/>
            </a:pPr>
            <a:r>
              <a:rPr lang="fr-CH"/>
              <a:t>Assessing the reality of the need, and now adapting to the Council of Europe’s CEFR</a:t>
            </a:r>
          </a:p>
          <a:p>
            <a:pPr>
              <a:spcBef>
                <a:spcPct val="50000"/>
              </a:spcBef>
              <a:buFontTx/>
              <a:buChar char="•"/>
            </a:pPr>
            <a:r>
              <a:rPr lang="fr-CH"/>
              <a:t>New structure the </a:t>
            </a:r>
            <a:r>
              <a:rPr lang="fr-CH" i="1"/>
              <a:t>Refonte des Examens de Langues</a:t>
            </a:r>
            <a:r>
              <a:rPr lang="fr-CH"/>
              <a:t> working group (started in 2008 and will probably take a couple more years to complete its implementation suggestions).</a:t>
            </a:r>
          </a:p>
          <a:p>
            <a:pPr>
              <a:spcBef>
                <a:spcPct val="50000"/>
              </a:spcBef>
              <a:buFontTx/>
              <a:buChar char="•"/>
            </a:pPr>
            <a:r>
              <a:rPr lang="fr-CH"/>
              <a:t>Note: old and new… </a:t>
            </a:r>
            <a:endParaRPr lang="en-GB"/>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0244">
                                            <p:txEl>
                                              <p:pRg st="0" end="0"/>
                                            </p:txEl>
                                          </p:spTgt>
                                        </p:tgtEl>
                                        <p:attrNameLst>
                                          <p:attrName>style.visibility</p:attrName>
                                        </p:attrNameLst>
                                      </p:cBhvr>
                                      <p:to>
                                        <p:strVal val="visible"/>
                                      </p:to>
                                    </p:set>
                                    <p:animEffect transition="in" filter="box(out)">
                                      <p:cBhvr>
                                        <p:cTn id="7" dur="500"/>
                                        <p:tgtEl>
                                          <p:spTgt spid="102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0244">
                                            <p:txEl>
                                              <p:pRg st="1" end="1"/>
                                            </p:txEl>
                                          </p:spTgt>
                                        </p:tgtEl>
                                        <p:attrNameLst>
                                          <p:attrName>style.visibility</p:attrName>
                                        </p:attrNameLst>
                                      </p:cBhvr>
                                      <p:to>
                                        <p:strVal val="visible"/>
                                      </p:to>
                                    </p:set>
                                    <p:animEffect transition="in" filter="box(out)">
                                      <p:cBhvr>
                                        <p:cTn id="12" dur="500"/>
                                        <p:tgtEl>
                                          <p:spTgt spid="102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0244">
                                            <p:txEl>
                                              <p:pRg st="2" end="2"/>
                                            </p:txEl>
                                          </p:spTgt>
                                        </p:tgtEl>
                                        <p:attrNameLst>
                                          <p:attrName>style.visibility</p:attrName>
                                        </p:attrNameLst>
                                      </p:cBhvr>
                                      <p:to>
                                        <p:strVal val="visible"/>
                                      </p:to>
                                    </p:set>
                                    <p:animEffect transition="in" filter="box(out)">
                                      <p:cBhvr>
                                        <p:cTn id="17" dur="500"/>
                                        <p:tgtEl>
                                          <p:spTgt spid="1024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0244">
                                            <p:txEl>
                                              <p:pRg st="3" end="3"/>
                                            </p:txEl>
                                          </p:spTgt>
                                        </p:tgtEl>
                                        <p:attrNameLst>
                                          <p:attrName>style.visibility</p:attrName>
                                        </p:attrNameLst>
                                      </p:cBhvr>
                                      <p:to>
                                        <p:strVal val="visible"/>
                                      </p:to>
                                    </p:set>
                                    <p:animEffect transition="in" filter="box(out)">
                                      <p:cBhvr>
                                        <p:cTn id="22" dur="500"/>
                                        <p:tgtEl>
                                          <p:spTgt spid="1024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en-GB"/>
              <a:t>IALL 2010, Bloemfontein, S.Africa</a:t>
            </a:r>
          </a:p>
        </p:txBody>
      </p:sp>
      <p:sp>
        <p:nvSpPr>
          <p:cNvPr id="12290" name="Rectangle 2"/>
          <p:cNvSpPr>
            <a:spLocks noGrp="1" noChangeArrowheads="1"/>
          </p:cNvSpPr>
          <p:nvPr>
            <p:ph type="title"/>
          </p:nvPr>
        </p:nvSpPr>
        <p:spPr/>
        <p:txBody>
          <a:bodyPr/>
          <a:lstStyle/>
          <a:p>
            <a:pPr algn="l"/>
            <a:r>
              <a:rPr lang="fr-CH" sz="2400" i="1" smtClean="0">
                <a:latin typeface="Arial" pitchFamily="34" charset="0"/>
              </a:rPr>
              <a:t>And all this happened while the CEFR was being discussed and implemented, mostly due to Swiss sociolinguists from Neuchâtel…</a:t>
            </a:r>
            <a:endParaRPr lang="fr-FR" sz="2400" smtClean="0">
              <a:latin typeface="Arial" pitchFamily="34" charset="0"/>
            </a:endParaRPr>
          </a:p>
        </p:txBody>
      </p:sp>
      <p:pic>
        <p:nvPicPr>
          <p:cNvPr id="12291" name="Picture 3"/>
          <p:cNvPicPr>
            <a:picLocks noGrp="1" noChangeAspect="1" noChangeArrowheads="1"/>
          </p:cNvPicPr>
          <p:nvPr>
            <p:ph idx="1"/>
          </p:nvPr>
        </p:nvPicPr>
        <p:blipFill>
          <a:blip r:embed="rId3" cstate="print"/>
          <a:srcRect/>
          <a:stretch>
            <a:fillRect/>
          </a:stretch>
        </p:blipFill>
        <p:spPr>
          <a:xfrm>
            <a:off x="1981200" y="1600200"/>
            <a:ext cx="4705350" cy="5029200"/>
          </a:xfrm>
          <a:noFill/>
        </p:spPr>
      </p:pic>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9218" name="Rectangle 2"/>
          <p:cNvSpPr>
            <a:spLocks noGrp="1" noChangeArrowheads="1"/>
          </p:cNvSpPr>
          <p:nvPr>
            <p:ph type="title"/>
          </p:nvPr>
        </p:nvSpPr>
        <p:spPr/>
        <p:txBody>
          <a:bodyPr/>
          <a:lstStyle/>
          <a:p>
            <a:r>
              <a:rPr lang="fr-CH" sz="2800" i="1" smtClean="0">
                <a:latin typeface="Arial" pitchFamily="34" charset="0"/>
              </a:rPr>
              <a:t>Le massacre des innocents</a:t>
            </a:r>
            <a:r>
              <a:rPr lang="fr-CH" sz="2800" smtClean="0">
                <a:latin typeface="Arial" pitchFamily="34" charset="0"/>
              </a:rPr>
              <a:t> according to some of my distinguished colleagues…</a:t>
            </a:r>
            <a:endParaRPr lang="fr-FR" sz="2800" smtClean="0">
              <a:latin typeface="Arial" pitchFamily="34" charset="0"/>
            </a:endParaRPr>
          </a:p>
        </p:txBody>
      </p:sp>
      <p:pic>
        <p:nvPicPr>
          <p:cNvPr id="9219" name="Picture 3"/>
          <p:cNvPicPr>
            <a:picLocks noGrp="1" noChangeAspect="1" noChangeArrowheads="1"/>
          </p:cNvPicPr>
          <p:nvPr>
            <p:ph idx="1"/>
          </p:nvPr>
        </p:nvPicPr>
        <p:blipFill>
          <a:blip r:embed="rId3" cstate="print"/>
          <a:srcRect/>
          <a:stretch>
            <a:fillRect/>
          </a:stretch>
        </p:blipFill>
        <p:spPr>
          <a:xfrm>
            <a:off x="3141663" y="1600200"/>
            <a:ext cx="2860675" cy="4525963"/>
          </a:xfrm>
          <a:noFill/>
        </p:spPr>
      </p:pic>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17410" name="Rectangle 2"/>
          <p:cNvSpPr>
            <a:spLocks noGrp="1" noChangeArrowheads="1"/>
          </p:cNvSpPr>
          <p:nvPr>
            <p:ph type="title"/>
          </p:nvPr>
        </p:nvSpPr>
        <p:spPr/>
        <p:txBody>
          <a:bodyPr/>
          <a:lstStyle/>
          <a:p>
            <a:r>
              <a:rPr lang="fr-CH" sz="2800" smtClean="0">
                <a:latin typeface="Castellar" pitchFamily="18" charset="0"/>
              </a:rPr>
              <a:t>The Common European Framework</a:t>
            </a:r>
            <a:r>
              <a:rPr lang="fr-CH" smtClean="0">
                <a:latin typeface="Castellar" pitchFamily="18" charset="0"/>
              </a:rPr>
              <a:t> </a:t>
            </a:r>
            <a:r>
              <a:rPr lang="fr-CH" sz="2800" smtClean="0">
                <a:latin typeface="Castellar" pitchFamily="18" charset="0"/>
              </a:rPr>
              <a:t>of reference for languages</a:t>
            </a:r>
            <a:endParaRPr lang="fr-FR" sz="2800" smtClean="0">
              <a:latin typeface="Castellar" pitchFamily="18" charset="0"/>
            </a:endParaRPr>
          </a:p>
        </p:txBody>
      </p:sp>
      <p:sp>
        <p:nvSpPr>
          <p:cNvPr id="17411" name="Rectangle 3"/>
          <p:cNvSpPr>
            <a:spLocks noGrp="1" noChangeArrowheads="1"/>
          </p:cNvSpPr>
          <p:nvPr>
            <p:ph idx="1"/>
          </p:nvPr>
        </p:nvSpPr>
        <p:spPr>
          <a:xfrm>
            <a:off x="609600" y="2057400"/>
            <a:ext cx="8077200" cy="3992563"/>
          </a:xfrm>
        </p:spPr>
        <p:txBody>
          <a:bodyPr/>
          <a:lstStyle/>
          <a:p>
            <a:r>
              <a:rPr lang="en-GB" sz="2800" b="1" smtClean="0">
                <a:solidFill>
                  <a:srgbClr val="000000"/>
                </a:solidFill>
                <a:latin typeface="Verdana" pitchFamily="34" charset="0"/>
                <a:cs typeface="Times New Roman" pitchFamily="18" charset="0"/>
              </a:rPr>
              <a:t>Learning</a:t>
            </a:r>
            <a:endParaRPr lang="fr-CH" sz="2800" b="1" smtClean="0">
              <a:solidFill>
                <a:srgbClr val="000000"/>
              </a:solidFill>
              <a:latin typeface="Verdana" pitchFamily="34" charset="0"/>
              <a:cs typeface="Times New Roman" pitchFamily="18" charset="0"/>
            </a:endParaRPr>
          </a:p>
          <a:p>
            <a:r>
              <a:rPr lang="en-GB" sz="2800" b="1" smtClean="0">
                <a:solidFill>
                  <a:srgbClr val="000000"/>
                </a:solidFill>
                <a:latin typeface="Verdana" pitchFamily="34" charset="0"/>
                <a:cs typeface="Times New Roman" pitchFamily="18" charset="0"/>
              </a:rPr>
              <a:t>Teaching</a:t>
            </a:r>
            <a:endParaRPr lang="fr-CH" sz="2800" b="1" smtClean="0">
              <a:solidFill>
                <a:srgbClr val="000000"/>
              </a:solidFill>
              <a:latin typeface="Verdana" pitchFamily="34" charset="0"/>
              <a:cs typeface="Times New Roman" pitchFamily="18" charset="0"/>
            </a:endParaRPr>
          </a:p>
          <a:p>
            <a:r>
              <a:rPr lang="en-GB" sz="2800" b="1" smtClean="0">
                <a:solidFill>
                  <a:srgbClr val="000000"/>
                </a:solidFill>
                <a:latin typeface="Verdana" pitchFamily="34" charset="0"/>
                <a:cs typeface="Times New Roman" pitchFamily="18" charset="0"/>
              </a:rPr>
              <a:t>Assessment</a:t>
            </a:r>
            <a:r>
              <a:rPr lang="en-GB" sz="2800" smtClean="0">
                <a:latin typeface="Arial" pitchFamily="34" charset="0"/>
              </a:rPr>
              <a:t> </a:t>
            </a:r>
            <a:r>
              <a:rPr lang="fr-CH" sz="2800" smtClean="0">
                <a:latin typeface="Arial" pitchFamily="34" charset="0"/>
              </a:rPr>
              <a:t>…</a:t>
            </a:r>
          </a:p>
          <a:p>
            <a:r>
              <a:rPr lang="fr-CH" sz="2800" smtClean="0">
                <a:latin typeface="Arial" pitchFamily="34" charset="0"/>
              </a:rPr>
              <a:t>Self-assessment!</a:t>
            </a:r>
          </a:p>
          <a:p>
            <a:r>
              <a:rPr lang="fr-CH" sz="2800" smtClean="0">
                <a:latin typeface="Arial" pitchFamily="34" charset="0"/>
              </a:rPr>
              <a:t>Lots of grids to play with,</a:t>
            </a:r>
          </a:p>
          <a:p>
            <a:r>
              <a:rPr lang="fr-CH" sz="2800" smtClean="0">
                <a:latin typeface="Arial" pitchFamily="34" charset="0"/>
              </a:rPr>
              <a:t>Limited but existing cultural reference</a:t>
            </a:r>
            <a:endParaRPr lang="fr-FR" sz="2800" smtClean="0">
              <a:latin typeface="Arial" pitchFamily="34" charset="0"/>
            </a:endParaRPr>
          </a:p>
        </p:txBody>
      </p:sp>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5"/>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14338" name="Rectangle 4"/>
          <p:cNvSpPr>
            <a:spLocks noGrp="1" noChangeArrowheads="1"/>
          </p:cNvSpPr>
          <p:nvPr>
            <p:ph type="title"/>
          </p:nvPr>
        </p:nvSpPr>
        <p:spPr/>
        <p:txBody>
          <a:bodyPr/>
          <a:lstStyle/>
          <a:p>
            <a:r>
              <a:rPr lang="fr-CH" sz="2800" i="1" dirty="0" smtClean="0"/>
              <a:t>Is </a:t>
            </a:r>
            <a:r>
              <a:rPr lang="fr-CH" sz="2800" i="1" dirty="0" err="1" smtClean="0"/>
              <a:t>it</a:t>
            </a:r>
            <a:r>
              <a:rPr lang="fr-CH" sz="2800" i="1" dirty="0" smtClean="0"/>
              <a:t> </a:t>
            </a:r>
            <a:r>
              <a:rPr lang="fr-CH" sz="2800" i="1" dirty="0" err="1" smtClean="0"/>
              <a:t>fair</a:t>
            </a:r>
            <a:r>
              <a:rPr lang="fr-CH" sz="2800" i="1" dirty="0" smtClean="0"/>
              <a:t>?                   Are </a:t>
            </a:r>
            <a:r>
              <a:rPr lang="fr-CH" sz="2800" i="1" dirty="0" err="1" smtClean="0"/>
              <a:t>we</a:t>
            </a:r>
            <a:r>
              <a:rPr lang="fr-CH" sz="2800" i="1" dirty="0" smtClean="0"/>
              <a:t> </a:t>
            </a:r>
            <a:r>
              <a:rPr lang="fr-CH" sz="2800" i="1" dirty="0" err="1" smtClean="0"/>
              <a:t>careful</a:t>
            </a:r>
            <a:r>
              <a:rPr lang="fr-CH" sz="2800" i="1" dirty="0" smtClean="0"/>
              <a:t>?</a:t>
            </a:r>
            <a:br>
              <a:rPr lang="fr-CH" sz="2800" i="1" dirty="0" smtClean="0"/>
            </a:br>
            <a:endParaRPr lang="fr-FR" sz="2800" i="1" dirty="0" smtClean="0"/>
          </a:p>
        </p:txBody>
      </p:sp>
      <p:pic>
        <p:nvPicPr>
          <p:cNvPr id="14339" name="Picture 3"/>
          <p:cNvPicPr>
            <a:picLocks noGrp="1" noChangeAspect="1" noChangeArrowheads="1"/>
          </p:cNvPicPr>
          <p:nvPr>
            <p:ph type="body" sz="half" idx="1"/>
          </p:nvPr>
        </p:nvPicPr>
        <p:blipFill>
          <a:blip r:embed="rId3" cstate="print"/>
          <a:srcRect/>
          <a:stretch>
            <a:fillRect/>
          </a:stretch>
        </p:blipFill>
        <p:spPr>
          <a:xfrm>
            <a:off x="874713" y="1600200"/>
            <a:ext cx="3203575" cy="4495800"/>
          </a:xfrm>
          <a:noFill/>
        </p:spPr>
      </p:pic>
      <p:pic>
        <p:nvPicPr>
          <p:cNvPr id="14340" name="Picture 5"/>
          <p:cNvPicPr>
            <a:picLocks noGrp="1" noChangeAspect="1" noChangeArrowheads="1"/>
          </p:cNvPicPr>
          <p:nvPr>
            <p:ph sz="half" idx="2"/>
          </p:nvPr>
        </p:nvPicPr>
        <p:blipFill>
          <a:blip r:embed="rId4" cstate="print"/>
          <a:srcRect/>
          <a:stretch>
            <a:fillRect/>
          </a:stretch>
        </p:blipFill>
        <p:spPr>
          <a:xfrm>
            <a:off x="5003800" y="1600200"/>
            <a:ext cx="3327400" cy="4495800"/>
          </a:xfrm>
        </p:spPr>
      </p:pic>
    </p:spTree>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22530" name="Rectangle 2"/>
          <p:cNvSpPr>
            <a:spLocks noGrp="1" noChangeArrowheads="1"/>
          </p:cNvSpPr>
          <p:nvPr>
            <p:ph type="title"/>
          </p:nvPr>
        </p:nvSpPr>
        <p:spPr/>
        <p:txBody>
          <a:bodyPr/>
          <a:lstStyle/>
          <a:p>
            <a:r>
              <a:rPr lang="fr-CH" sz="2800" i="1" smtClean="0">
                <a:latin typeface="Arial" pitchFamily="34" charset="0"/>
              </a:rPr>
              <a:t>Meanwhile, in Algeria, Sidi Bel-Abbès….</a:t>
            </a:r>
            <a:endParaRPr lang="fr-FR" sz="2800" smtClean="0">
              <a:latin typeface="Arial" pitchFamily="34" charset="0"/>
            </a:endParaRPr>
          </a:p>
        </p:txBody>
      </p:sp>
      <p:sp>
        <p:nvSpPr>
          <p:cNvPr id="22532" name="Text Box 4"/>
          <p:cNvSpPr txBox="1">
            <a:spLocks noChangeArrowheads="1"/>
          </p:cNvSpPr>
          <p:nvPr/>
        </p:nvSpPr>
        <p:spPr bwMode="auto">
          <a:xfrm>
            <a:off x="609600" y="1752600"/>
            <a:ext cx="7467600" cy="366713"/>
          </a:xfrm>
          <a:prstGeom prst="rect">
            <a:avLst/>
          </a:prstGeom>
          <a:noFill/>
          <a:ln w="9525">
            <a:noFill/>
            <a:miter lim="800000"/>
            <a:headEnd/>
            <a:tailEnd/>
          </a:ln>
          <a:effectLst/>
        </p:spPr>
        <p:txBody>
          <a:bodyPr>
            <a:spAutoFit/>
          </a:bodyPr>
          <a:lstStyle/>
          <a:p>
            <a:pPr>
              <a:spcBef>
                <a:spcPct val="50000"/>
              </a:spcBef>
            </a:pPr>
            <a:endParaRPr lang="en-GB"/>
          </a:p>
        </p:txBody>
      </p:sp>
      <p:sp>
        <p:nvSpPr>
          <p:cNvPr id="22533" name="Text Box 5"/>
          <p:cNvSpPr txBox="1">
            <a:spLocks noChangeArrowheads="1"/>
          </p:cNvSpPr>
          <p:nvPr/>
        </p:nvSpPr>
        <p:spPr bwMode="auto">
          <a:xfrm>
            <a:off x="762000" y="1752600"/>
            <a:ext cx="7848600" cy="4351338"/>
          </a:xfrm>
          <a:prstGeom prst="rect">
            <a:avLst/>
          </a:prstGeom>
          <a:noFill/>
          <a:ln w="9525">
            <a:noFill/>
            <a:miter lim="800000"/>
            <a:headEnd/>
            <a:tailEnd/>
          </a:ln>
          <a:effectLst/>
        </p:spPr>
        <p:txBody>
          <a:bodyPr>
            <a:spAutoFit/>
          </a:bodyPr>
          <a:lstStyle/>
          <a:p>
            <a:pPr>
              <a:spcBef>
                <a:spcPct val="50000"/>
              </a:spcBef>
              <a:buFontTx/>
              <a:buChar char="•"/>
            </a:pPr>
            <a:r>
              <a:rPr lang="fr-CH"/>
              <a:t>    English is the second foreign language taught, both in high school and secondary school while french is taught as early as the third grade (8 years old) </a:t>
            </a:r>
            <a:r>
              <a:rPr lang="fr-CH" i="1"/>
              <a:t>reminder, in Switzerland they start at the same age to learn German, the ONLY foreign language introduced in the primary school…</a:t>
            </a:r>
            <a:endParaRPr lang="fr-CH"/>
          </a:p>
          <a:p>
            <a:pPr>
              <a:spcBef>
                <a:spcPct val="50000"/>
              </a:spcBef>
              <a:buFontTx/>
              <a:buChar char="•"/>
            </a:pPr>
            <a:r>
              <a:rPr lang="fr-CH"/>
              <a:t>    in Universities however, English is a compulsary subject in ALL disciplins and the initial placement test is based on the CEFR with results ranging from A1 to B1 with a few higher exceptions..</a:t>
            </a:r>
          </a:p>
          <a:p>
            <a:pPr>
              <a:spcBef>
                <a:spcPct val="50000"/>
              </a:spcBef>
              <a:buFontTx/>
              <a:buChar char="•"/>
            </a:pPr>
            <a:r>
              <a:rPr lang="fr-CH"/>
              <a:t>    On September 16, 2010, during the plenary session of the APN (National Popular Assembly, the Algerian Parliament), the Minister of Higher Education declared that his staff was working on the possibility of introducing English as the medium of communication and instruction in scientific and technological fields, thus…replacing French!!!</a:t>
            </a:r>
          </a:p>
          <a:p>
            <a:pPr>
              <a:spcBef>
                <a:spcPct val="50000"/>
              </a:spcBef>
              <a:buFontTx/>
              <a:buChar char="•"/>
            </a:pPr>
            <a:r>
              <a:rPr lang="fr-CH"/>
              <a:t>    French however still keeps a prestige status linked to upward social mobility…</a:t>
            </a:r>
            <a:endParaRPr lang="en-GB"/>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type="wd">
                                    <p:tmPct val="100000"/>
                                  </p:iterate>
                                  <p:childTnLst>
                                    <p:set>
                                      <p:cBhvr>
                                        <p:cTn id="6" dur="1" fill="hold">
                                          <p:stCondLst>
                                            <p:cond delay="0"/>
                                          </p:stCondLst>
                                        </p:cTn>
                                        <p:tgtEl>
                                          <p:spTgt spid="22530">
                                            <p:txEl>
                                              <p:pRg st="0" end="0"/>
                                            </p:txEl>
                                          </p:spTgt>
                                        </p:tgtEl>
                                        <p:attrNameLst>
                                          <p:attrName>style.visibility</p:attrName>
                                        </p:attrNameLst>
                                      </p:cBhvr>
                                      <p:to>
                                        <p:strVal val="visible"/>
                                      </p:to>
                                    </p:set>
                                    <p:anim calcmode="lin" valueType="num">
                                      <p:cBhvr additive="base">
                                        <p:cTn id="7" dur="300" fill="hold"/>
                                        <p:tgtEl>
                                          <p:spTgt spid="22530">
                                            <p:txEl>
                                              <p:pRg st="0" end="0"/>
                                            </p:txEl>
                                          </p:spTgt>
                                        </p:tgtEl>
                                        <p:attrNameLst>
                                          <p:attrName>ppt_x</p:attrName>
                                        </p:attrNameLst>
                                      </p:cBhvr>
                                      <p:tavLst>
                                        <p:tav tm="0">
                                          <p:val>
                                            <p:strVal val="#ppt_x"/>
                                          </p:val>
                                        </p:tav>
                                        <p:tav tm="100000">
                                          <p:val>
                                            <p:strVal val="#ppt_x"/>
                                          </p:val>
                                        </p:tav>
                                      </p:tavLst>
                                    </p:anim>
                                    <p:anim calcmode="lin" valueType="num">
                                      <p:cBhvr additive="base">
                                        <p:cTn id="8" dur="300" fill="hold"/>
                                        <p:tgtEl>
                                          <p:spTgt spid="22530">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54274" name="Rectangle 2"/>
          <p:cNvSpPr>
            <a:spLocks noGrp="1"/>
          </p:cNvSpPr>
          <p:nvPr>
            <p:ph type="title"/>
          </p:nvPr>
        </p:nvSpPr>
        <p:spPr/>
        <p:txBody>
          <a:bodyPr/>
          <a:lstStyle/>
          <a:p>
            <a:r>
              <a:rPr lang="fr-CH" smtClean="0"/>
              <a:t>British Council…</a:t>
            </a:r>
            <a:endParaRPr lang="en-GB" smtClean="0"/>
          </a:p>
        </p:txBody>
      </p:sp>
      <p:sp>
        <p:nvSpPr>
          <p:cNvPr id="54275" name="Rectangle 3"/>
          <p:cNvSpPr>
            <a:spLocks noGrp="1"/>
          </p:cNvSpPr>
          <p:nvPr>
            <p:ph type="body" idx="1"/>
          </p:nvPr>
        </p:nvSpPr>
        <p:spPr/>
        <p:txBody>
          <a:bodyPr/>
          <a:lstStyle/>
          <a:p>
            <a:r>
              <a:rPr lang="fr-CH" sz="2800" smtClean="0"/>
              <a:t>Now supervises all Specialised Technology English trainings;</a:t>
            </a:r>
          </a:p>
          <a:p>
            <a:r>
              <a:rPr lang="fr-CH" sz="2800" smtClean="0"/>
              <a:t>Trains teachers in a cooperation programme with the Algerian Ministry of Education;</a:t>
            </a:r>
          </a:p>
          <a:p>
            <a:r>
              <a:rPr lang="fr-CH" sz="2800" smtClean="0"/>
              <a:t>… declared in 2009 that it was funding a 55,000$ programme since « </a:t>
            </a:r>
            <a:r>
              <a:rPr lang="fr-CH" sz="2800" i="1" smtClean="0"/>
              <a:t>English has become the language of global communication and we want to help Algeria improve its integration into the world of commerce, science and education ».</a:t>
            </a:r>
            <a:endParaRPr lang="fr-CH" sz="2800" smtClean="0"/>
          </a:p>
          <a:p>
            <a:endParaRPr lang="en-GB" sz="2800" smtClean="0">
              <a:solidFill>
                <a:srgbClr val="000000"/>
              </a:solidFill>
              <a:latin typeface="Arial" pitchFamily="34" charset="0"/>
              <a:cs typeface="Arial" pitchFamily="34" charset="0"/>
            </a:endParaRP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a:xfrm>
            <a:off x="838200" y="6356350"/>
            <a:ext cx="6858000" cy="501650"/>
          </a:xfrm>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23554" name="Rectangle 2"/>
          <p:cNvSpPr>
            <a:spLocks noGrp="1" noChangeArrowheads="1"/>
          </p:cNvSpPr>
          <p:nvPr>
            <p:ph type="title"/>
          </p:nvPr>
        </p:nvSpPr>
        <p:spPr/>
        <p:txBody>
          <a:bodyPr/>
          <a:lstStyle/>
          <a:p>
            <a:r>
              <a:rPr lang="fr-CH" sz="2800" i="1" smtClean="0">
                <a:latin typeface="Arial" pitchFamily="34" charset="0"/>
              </a:rPr>
              <a:t>What exactly are we going to harvest?</a:t>
            </a:r>
            <a:endParaRPr lang="fr-FR" sz="2800" smtClean="0">
              <a:latin typeface="Arial" pitchFamily="34" charset="0"/>
            </a:endParaRPr>
          </a:p>
        </p:txBody>
      </p:sp>
      <p:pic>
        <p:nvPicPr>
          <p:cNvPr id="23555" name="Picture 3"/>
          <p:cNvPicPr>
            <a:picLocks noGrp="1" noChangeAspect="1" noChangeArrowheads="1"/>
          </p:cNvPicPr>
          <p:nvPr>
            <p:ph idx="1"/>
          </p:nvPr>
        </p:nvPicPr>
        <p:blipFill>
          <a:blip r:embed="rId3" cstate="print"/>
          <a:srcRect/>
          <a:stretch>
            <a:fillRect/>
          </a:stretch>
        </p:blipFill>
        <p:spPr>
          <a:xfrm>
            <a:off x="2286000" y="1143000"/>
            <a:ext cx="4191000" cy="5334000"/>
          </a:xfrm>
        </p:spPr>
      </p:pic>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25602" name="Rectangle 2"/>
          <p:cNvSpPr>
            <a:spLocks noGrp="1" noChangeArrowheads="1"/>
          </p:cNvSpPr>
          <p:nvPr>
            <p:ph type="title"/>
          </p:nvPr>
        </p:nvSpPr>
        <p:spPr/>
        <p:txBody>
          <a:bodyPr/>
          <a:lstStyle/>
          <a:p>
            <a:r>
              <a:rPr lang="fr-CH" sz="2800" smtClean="0">
                <a:latin typeface="Arial" pitchFamily="34" charset="0"/>
              </a:rPr>
              <a:t>We are considered tearing down the essence of our cultural mission</a:t>
            </a:r>
            <a:endParaRPr lang="fr-FR" sz="2800" smtClean="0">
              <a:latin typeface="Arial" pitchFamily="34" charset="0"/>
            </a:endParaRPr>
          </a:p>
        </p:txBody>
      </p:sp>
      <p:pic>
        <p:nvPicPr>
          <p:cNvPr id="25603" name="Picture 3"/>
          <p:cNvPicPr>
            <a:picLocks noGrp="1" noChangeAspect="1" noChangeArrowheads="1"/>
          </p:cNvPicPr>
          <p:nvPr>
            <p:ph idx="1"/>
          </p:nvPr>
        </p:nvPicPr>
        <p:blipFill>
          <a:blip r:embed="rId2" cstate="print"/>
          <a:srcRect/>
          <a:stretch>
            <a:fillRect/>
          </a:stretch>
        </p:blipFill>
        <p:spPr>
          <a:xfrm>
            <a:off x="1676400" y="1600200"/>
            <a:ext cx="5105400" cy="4495800"/>
          </a:xfrm>
        </p:spPr>
      </p:pic>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26626" name="Rectangle 2"/>
          <p:cNvSpPr>
            <a:spLocks noGrp="1" noChangeArrowheads="1"/>
          </p:cNvSpPr>
          <p:nvPr>
            <p:ph type="title"/>
          </p:nvPr>
        </p:nvSpPr>
        <p:spPr/>
        <p:txBody>
          <a:bodyPr/>
          <a:lstStyle/>
          <a:p>
            <a:r>
              <a:rPr lang="fr-FR" sz="2800" smtClean="0">
                <a:latin typeface="Arial" pitchFamily="34" charset="0"/>
              </a:rPr>
              <a:t>Where is this leading us to?</a:t>
            </a:r>
          </a:p>
        </p:txBody>
      </p:sp>
      <p:pic>
        <p:nvPicPr>
          <p:cNvPr id="26627" name="Picture 3"/>
          <p:cNvPicPr>
            <a:picLocks noGrp="1" noChangeAspect="1" noChangeArrowheads="1"/>
          </p:cNvPicPr>
          <p:nvPr>
            <p:ph idx="1"/>
          </p:nvPr>
        </p:nvPicPr>
        <p:blipFill>
          <a:blip r:embed="rId3" cstate="print"/>
          <a:srcRect/>
          <a:stretch>
            <a:fillRect/>
          </a:stretch>
        </p:blipFill>
        <p:spPr>
          <a:xfrm>
            <a:off x="1162050" y="1600200"/>
            <a:ext cx="6819900" cy="4525963"/>
          </a:xfrm>
        </p:spPr>
      </p:pic>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a:xfrm>
            <a:off x="1066800" y="6356350"/>
            <a:ext cx="7391400" cy="365125"/>
          </a:xfrm>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55298" name="Rectangle 2"/>
          <p:cNvSpPr>
            <a:spLocks noGrp="1"/>
          </p:cNvSpPr>
          <p:nvPr>
            <p:ph type="title"/>
          </p:nvPr>
        </p:nvSpPr>
        <p:spPr/>
        <p:txBody>
          <a:bodyPr/>
          <a:lstStyle/>
          <a:p>
            <a:r>
              <a:rPr lang="fr-CH" smtClean="0"/>
              <a:t>Towards better practices and accurate assessment</a:t>
            </a:r>
          </a:p>
        </p:txBody>
      </p:sp>
      <p:pic>
        <p:nvPicPr>
          <p:cNvPr id="55300" name="Picture 4" descr="C:\Documents and Settings\DAPHNE\Mes documents\academia\IALL2010\samlide teaching methods getting thru crossroads.JPG"/>
          <p:cNvPicPr>
            <a:picLocks noChangeAspect="1" noChangeArrowheads="1"/>
          </p:cNvPicPr>
          <p:nvPr/>
        </p:nvPicPr>
        <p:blipFill>
          <a:blip r:embed="rId2" cstate="print"/>
          <a:srcRect/>
          <a:stretch>
            <a:fillRect/>
          </a:stretch>
        </p:blipFill>
        <p:spPr bwMode="auto">
          <a:xfrm>
            <a:off x="2057400" y="1752600"/>
            <a:ext cx="5334000" cy="4724400"/>
          </a:xfrm>
          <a:prstGeom prst="rect">
            <a:avLst/>
          </a:prstGeom>
          <a:noFill/>
        </p:spPr>
      </p:pic>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56322" name="Rectangle 2"/>
          <p:cNvSpPr>
            <a:spLocks noGrp="1"/>
          </p:cNvSpPr>
          <p:nvPr>
            <p:ph type="title"/>
          </p:nvPr>
        </p:nvSpPr>
        <p:spPr/>
        <p:txBody>
          <a:bodyPr/>
          <a:lstStyle/>
          <a:p>
            <a:r>
              <a:rPr lang="fr-CH" dirty="0" smtClean="0"/>
              <a:t>To an </a:t>
            </a:r>
            <a:r>
              <a:rPr lang="fr-CH" dirty="0" err="1" smtClean="0"/>
              <a:t>enhanced</a:t>
            </a:r>
            <a:r>
              <a:rPr lang="fr-CH" dirty="0" smtClean="0"/>
              <a:t> international collaboration</a:t>
            </a:r>
            <a:endParaRPr lang="en-GB" dirty="0" smtClean="0"/>
          </a:p>
        </p:txBody>
      </p:sp>
      <p:sp>
        <p:nvSpPr>
          <p:cNvPr id="56323" name="Rectangle 3"/>
          <p:cNvSpPr>
            <a:spLocks noGrp="1"/>
          </p:cNvSpPr>
          <p:nvPr>
            <p:ph type="body" idx="1"/>
          </p:nvPr>
        </p:nvSpPr>
        <p:spPr/>
        <p:txBody>
          <a:bodyPr/>
          <a:lstStyle/>
          <a:p>
            <a:pPr>
              <a:lnSpc>
                <a:spcPct val="90000"/>
              </a:lnSpc>
            </a:pPr>
            <a:r>
              <a:rPr lang="fr-CH" dirty="0" err="1" smtClean="0"/>
              <a:t>Unbiased</a:t>
            </a:r>
            <a:r>
              <a:rPr lang="fr-CH" dirty="0" smtClean="0"/>
              <a:t> </a:t>
            </a:r>
            <a:r>
              <a:rPr lang="fr-CH" dirty="0" err="1" smtClean="0"/>
              <a:t>way</a:t>
            </a:r>
            <a:r>
              <a:rPr lang="fr-CH" dirty="0" smtClean="0"/>
              <a:t> to test </a:t>
            </a:r>
            <a:r>
              <a:rPr lang="fr-CH" dirty="0" err="1" smtClean="0"/>
              <a:t>language</a:t>
            </a:r>
            <a:r>
              <a:rPr lang="fr-CH" dirty="0" smtClean="0"/>
              <a:t> </a:t>
            </a:r>
            <a:r>
              <a:rPr lang="fr-CH" dirty="0" err="1" smtClean="0"/>
              <a:t>skills</a:t>
            </a:r>
            <a:r>
              <a:rPr lang="fr-CH" dirty="0" smtClean="0"/>
              <a:t> for all </a:t>
            </a:r>
            <a:r>
              <a:rPr lang="fr-CH" dirty="0" err="1" smtClean="0"/>
              <a:t>Students</a:t>
            </a:r>
            <a:r>
              <a:rPr lang="fr-CH" dirty="0" smtClean="0"/>
              <a:t> and </a:t>
            </a:r>
            <a:r>
              <a:rPr lang="fr-CH" dirty="0" err="1" smtClean="0"/>
              <a:t>languages</a:t>
            </a:r>
            <a:r>
              <a:rPr lang="fr-CH" dirty="0" smtClean="0"/>
              <a:t>;</a:t>
            </a:r>
          </a:p>
          <a:p>
            <a:pPr>
              <a:lnSpc>
                <a:spcPct val="90000"/>
              </a:lnSpc>
            </a:pPr>
            <a:r>
              <a:rPr lang="fr-CH" dirty="0" err="1" smtClean="0"/>
              <a:t>Contributing</a:t>
            </a:r>
            <a:r>
              <a:rPr lang="fr-CH" dirty="0" smtClean="0"/>
              <a:t> to a world dialogue </a:t>
            </a:r>
            <a:r>
              <a:rPr lang="fr-CH" dirty="0" err="1" smtClean="0"/>
              <a:t>through</a:t>
            </a:r>
            <a:r>
              <a:rPr lang="fr-CH" dirty="0" smtClean="0"/>
              <a:t> </a:t>
            </a:r>
            <a:r>
              <a:rPr lang="fr-CH" dirty="0" err="1" smtClean="0"/>
              <a:t>harmony</a:t>
            </a:r>
            <a:r>
              <a:rPr lang="fr-CH" dirty="0" smtClean="0"/>
              <a:t>;</a:t>
            </a:r>
          </a:p>
          <a:p>
            <a:pPr>
              <a:lnSpc>
                <a:spcPct val="90000"/>
              </a:lnSpc>
            </a:pPr>
            <a:r>
              <a:rPr lang="fr-CH" dirty="0" err="1" smtClean="0"/>
              <a:t>We</a:t>
            </a:r>
            <a:r>
              <a:rPr lang="fr-CH" dirty="0" smtClean="0"/>
              <a:t> </a:t>
            </a:r>
            <a:r>
              <a:rPr lang="fr-CH" dirty="0" err="1" smtClean="0"/>
              <a:t>certainly</a:t>
            </a:r>
            <a:r>
              <a:rPr lang="fr-CH" dirty="0" smtClean="0"/>
              <a:t> </a:t>
            </a:r>
            <a:r>
              <a:rPr lang="fr-CH" dirty="0" err="1" smtClean="0"/>
              <a:t>reached</a:t>
            </a:r>
            <a:r>
              <a:rPr lang="fr-CH" dirty="0" smtClean="0"/>
              <a:t> in </a:t>
            </a:r>
            <a:r>
              <a:rPr lang="fr-CH" dirty="0" err="1" smtClean="0"/>
              <a:t>both</a:t>
            </a:r>
            <a:r>
              <a:rPr lang="fr-CH" dirty="0" smtClean="0"/>
              <a:t> instances, Sidi Bel-</a:t>
            </a:r>
            <a:r>
              <a:rPr lang="fr-CH" dirty="0" err="1" smtClean="0"/>
              <a:t>Abbès</a:t>
            </a:r>
            <a:r>
              <a:rPr lang="fr-CH" dirty="0" smtClean="0"/>
              <a:t> and Geneva, a </a:t>
            </a:r>
            <a:r>
              <a:rPr lang="fr-CH" dirty="0" err="1" smtClean="0"/>
              <a:t>turning</a:t>
            </a:r>
            <a:r>
              <a:rPr lang="fr-CH" dirty="0" smtClean="0"/>
              <a:t> point…</a:t>
            </a:r>
            <a:r>
              <a:rPr lang="fr-CH" dirty="0" err="1" smtClean="0"/>
              <a:t>From</a:t>
            </a:r>
            <a:r>
              <a:rPr lang="fr-CH" dirty="0" smtClean="0"/>
              <a:t> Baroque…to… </a:t>
            </a:r>
            <a:r>
              <a:rPr lang="fr-CH" dirty="0" err="1" smtClean="0"/>
              <a:t>Roccoco</a:t>
            </a:r>
            <a:r>
              <a:rPr lang="fr-CH" dirty="0" smtClean="0"/>
              <a:t>, (the </a:t>
            </a:r>
            <a:r>
              <a:rPr lang="fr-CH" dirty="0" err="1" smtClean="0"/>
              <a:t>ensuing</a:t>
            </a:r>
            <a:r>
              <a:rPr lang="fr-CH" dirty="0" smtClean="0"/>
              <a:t> pictural style)!</a:t>
            </a:r>
          </a:p>
          <a:p>
            <a:pPr>
              <a:lnSpc>
                <a:spcPct val="90000"/>
              </a:lnSpc>
            </a:pPr>
            <a:r>
              <a:rPr lang="fr-CH" dirty="0" smtClean="0"/>
              <a:t>Académie Sans Frontières, </a:t>
            </a:r>
            <a:r>
              <a:rPr lang="fr-CH" dirty="0" err="1" smtClean="0"/>
              <a:t>JCall</a:t>
            </a:r>
            <a:r>
              <a:rPr lang="fr-CH" dirty="0" smtClean="0"/>
              <a:t>…</a:t>
            </a:r>
            <a:r>
              <a:rPr lang="fr-CH" dirty="0" err="1" smtClean="0"/>
              <a:t>thinking</a:t>
            </a:r>
            <a:r>
              <a:rPr lang="fr-CH" dirty="0" smtClean="0"/>
              <a:t> OUT of the box for an </a:t>
            </a:r>
            <a:r>
              <a:rPr lang="fr-CH" dirty="0" err="1" smtClean="0"/>
              <a:t>unprecedented</a:t>
            </a:r>
            <a:r>
              <a:rPr lang="fr-CH" dirty="0" smtClean="0"/>
              <a:t> </a:t>
            </a:r>
            <a:r>
              <a:rPr lang="fr-CH" dirty="0" err="1" smtClean="0"/>
              <a:t>era</a:t>
            </a:r>
            <a:r>
              <a:rPr lang="fr-CH" dirty="0" smtClean="0"/>
              <a:t>.</a:t>
            </a:r>
            <a:endParaRPr lang="en-GB" dirty="0" smtClean="0"/>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pied de page 4"/>
          <p:cNvSpPr>
            <a:spLocks noGrp="1"/>
          </p:cNvSpPr>
          <p:nvPr>
            <p:ph type="ftr" sz="quarter" idx="11"/>
          </p:nvPr>
        </p:nvSpPr>
        <p:spPr/>
        <p:txBody>
          <a:bodyPr/>
          <a:lstStyle/>
          <a:p>
            <a:r>
              <a:rPr lang="fr-CH" b="1" dirty="0" smtClean="0">
                <a:solidFill>
                  <a:srgbClr val="FF0000"/>
                </a:solidFill>
              </a:rPr>
              <a:t>International </a:t>
            </a:r>
            <a:r>
              <a:rPr lang="fr-CH" b="1" dirty="0" err="1" smtClean="0">
                <a:solidFill>
                  <a:srgbClr val="FF0000"/>
                </a:solidFill>
              </a:rPr>
              <a:t>Seminar</a:t>
            </a:r>
            <a:r>
              <a:rPr lang="fr-CH" b="1" dirty="0" smtClean="0">
                <a:solidFill>
                  <a:srgbClr val="FF0000"/>
                </a:solidFill>
              </a:rPr>
              <a:t> on </a:t>
            </a:r>
            <a:r>
              <a:rPr lang="fr-CH" b="1" dirty="0" err="1" smtClean="0">
                <a:solidFill>
                  <a:srgbClr val="FF0000"/>
                </a:solidFill>
              </a:rPr>
              <a:t>Teacher</a:t>
            </a:r>
            <a:r>
              <a:rPr lang="fr-CH" b="1" dirty="0" smtClean="0">
                <a:solidFill>
                  <a:srgbClr val="FF0000"/>
                </a:solidFill>
              </a:rPr>
              <a:t> Education for </a:t>
            </a:r>
            <a:r>
              <a:rPr lang="fr-CH" b="1" dirty="0" err="1" smtClean="0">
                <a:solidFill>
                  <a:srgbClr val="FF0000"/>
                </a:solidFill>
              </a:rPr>
              <a:t>Peace</a:t>
            </a:r>
            <a:r>
              <a:rPr lang="fr-CH" b="1" dirty="0" smtClean="0">
                <a:solidFill>
                  <a:srgbClr val="FF0000"/>
                </a:solidFill>
              </a:rPr>
              <a:t> and </a:t>
            </a:r>
            <a:r>
              <a:rPr lang="fr-CH" b="1" dirty="0" err="1" smtClean="0">
                <a:solidFill>
                  <a:srgbClr val="FF0000"/>
                </a:solidFill>
              </a:rPr>
              <a:t>Harmony</a:t>
            </a:r>
            <a:endParaRPr lang="en-GB" dirty="0"/>
          </a:p>
        </p:txBody>
      </p:sp>
      <p:sp>
        <p:nvSpPr>
          <p:cNvPr id="57346" name="Rectangle 2"/>
          <p:cNvSpPr>
            <a:spLocks noGrp="1"/>
          </p:cNvSpPr>
          <p:nvPr>
            <p:ph type="title"/>
          </p:nvPr>
        </p:nvSpPr>
        <p:spPr>
          <a:xfrm>
            <a:off x="457200" y="274638"/>
            <a:ext cx="8229600" cy="639762"/>
          </a:xfrm>
        </p:spPr>
        <p:txBody>
          <a:bodyPr/>
          <a:lstStyle/>
          <a:p>
            <a:r>
              <a:rPr lang="fr-CH" smtClean="0"/>
              <a:t>Bibliography</a:t>
            </a:r>
            <a:endParaRPr lang="en-GB" smtClean="0"/>
          </a:p>
        </p:txBody>
      </p:sp>
      <p:sp>
        <p:nvSpPr>
          <p:cNvPr id="57347" name="Rectangle 3"/>
          <p:cNvSpPr>
            <a:spLocks noGrp="1"/>
          </p:cNvSpPr>
          <p:nvPr>
            <p:ph type="body" idx="1"/>
          </p:nvPr>
        </p:nvSpPr>
        <p:spPr>
          <a:xfrm>
            <a:off x="304800" y="1219200"/>
            <a:ext cx="8382000" cy="5257800"/>
          </a:xfrm>
        </p:spPr>
        <p:txBody>
          <a:bodyPr/>
          <a:lstStyle/>
          <a:p>
            <a:pPr>
              <a:buFont typeface="Arial" pitchFamily="34" charset="0"/>
              <a:buNone/>
            </a:pPr>
            <a:r>
              <a:rPr lang="en-GB" sz="1600" dirty="0" err="1" smtClean="0">
                <a:latin typeface="Arial" pitchFamily="34" charset="0"/>
                <a:cs typeface="Times New Roman" pitchFamily="18" charset="0"/>
              </a:rPr>
              <a:t>Abid-Houcine</a:t>
            </a:r>
            <a:r>
              <a:rPr lang="en-GB" sz="1600" dirty="0" smtClean="0">
                <a:latin typeface="Arial" pitchFamily="34" charset="0"/>
                <a:cs typeface="Times New Roman" pitchFamily="18" charset="0"/>
              </a:rPr>
              <a:t>, S. (2006). </a:t>
            </a:r>
            <a:r>
              <a:rPr lang="en-GB" sz="1600" dirty="0" err="1" smtClean="0">
                <a:latin typeface="Arial" pitchFamily="34" charset="0"/>
                <a:cs typeface="Times New Roman" pitchFamily="18" charset="0"/>
              </a:rPr>
              <a:t>Plurilinguisme</a:t>
            </a:r>
            <a:r>
              <a:rPr lang="en-GB" sz="1600" dirty="0" smtClean="0">
                <a:latin typeface="Arial" pitchFamily="34" charset="0"/>
                <a:cs typeface="Times New Roman" pitchFamily="18" charset="0"/>
              </a:rPr>
              <a:t> en </a:t>
            </a:r>
            <a:r>
              <a:rPr lang="en-GB" sz="1600" dirty="0" err="1" smtClean="0">
                <a:latin typeface="Arial" pitchFamily="34" charset="0"/>
                <a:cs typeface="Times New Roman" pitchFamily="18" charset="0"/>
              </a:rPr>
              <a:t>Alg</a:t>
            </a:r>
            <a:r>
              <a:rPr lang="en-GB" sz="1600" dirty="0" err="1" smtClean="0">
                <a:cs typeface="Times New Roman" pitchFamily="18" charset="0"/>
              </a:rPr>
              <a:t>é</a:t>
            </a:r>
            <a:r>
              <a:rPr lang="en-GB" sz="1600" dirty="0" err="1" smtClean="0">
                <a:latin typeface="Arial" pitchFamily="34" charset="0"/>
                <a:cs typeface="Times New Roman" pitchFamily="18" charset="0"/>
              </a:rPr>
              <a:t>rie</a:t>
            </a:r>
            <a:r>
              <a:rPr lang="en-GB" sz="1600" dirty="0" smtClean="0">
                <a:latin typeface="Arial" pitchFamily="34" charset="0"/>
                <a:cs typeface="Times New Roman" pitchFamily="18" charset="0"/>
              </a:rPr>
              <a:t>, </a:t>
            </a:r>
            <a:r>
              <a:rPr lang="en-GB" sz="1600" dirty="0" err="1" smtClean="0">
                <a:latin typeface="Arial" pitchFamily="34" charset="0"/>
                <a:cs typeface="Times New Roman" pitchFamily="18" charset="0"/>
              </a:rPr>
              <a:t>Sidi</a:t>
            </a:r>
            <a:r>
              <a:rPr lang="en-GB" sz="1600" dirty="0" smtClean="0">
                <a:latin typeface="Arial" pitchFamily="34" charset="0"/>
                <a:cs typeface="Times New Roman" pitchFamily="18" charset="0"/>
              </a:rPr>
              <a:t> </a:t>
            </a:r>
            <a:r>
              <a:rPr lang="en-GB" sz="1600" dirty="0" err="1" smtClean="0">
                <a:latin typeface="Arial" pitchFamily="34" charset="0"/>
                <a:cs typeface="Times New Roman" pitchFamily="18" charset="0"/>
              </a:rPr>
              <a:t>Bel</a:t>
            </a:r>
            <a:r>
              <a:rPr lang="en-GB" sz="1600" dirty="0" smtClean="0">
                <a:latin typeface="Arial" pitchFamily="34" charset="0"/>
                <a:cs typeface="Times New Roman" pitchFamily="18" charset="0"/>
              </a:rPr>
              <a:t> </a:t>
            </a:r>
            <a:r>
              <a:rPr lang="en-GB" sz="1600" dirty="0" err="1" smtClean="0">
                <a:latin typeface="Arial" pitchFamily="34" charset="0"/>
                <a:cs typeface="Times New Roman" pitchFamily="18" charset="0"/>
              </a:rPr>
              <a:t>Abb</a:t>
            </a:r>
            <a:r>
              <a:rPr lang="en-GB" sz="1600" dirty="0" err="1" smtClean="0">
                <a:cs typeface="Times New Roman" pitchFamily="18" charset="0"/>
              </a:rPr>
              <a:t>è</a:t>
            </a:r>
            <a:r>
              <a:rPr lang="en-GB" sz="1600" dirty="0" err="1" smtClean="0">
                <a:latin typeface="Arial" pitchFamily="34" charset="0"/>
                <a:cs typeface="Times New Roman" pitchFamily="18" charset="0"/>
              </a:rPr>
              <a:t>s</a:t>
            </a:r>
            <a:r>
              <a:rPr lang="en-GB" sz="1600" dirty="0" smtClean="0">
                <a:latin typeface="Arial" pitchFamily="34" charset="0"/>
                <a:cs typeface="Times New Roman" pitchFamily="18" charset="0"/>
              </a:rPr>
              <a:t>.</a:t>
            </a:r>
          </a:p>
          <a:p>
            <a:pPr>
              <a:buFont typeface="Arial" pitchFamily="34" charset="0"/>
              <a:buNone/>
            </a:pPr>
            <a:r>
              <a:rPr lang="en-GB" sz="1600" dirty="0" smtClean="0">
                <a:latin typeface="Arial" pitchFamily="34" charset="0"/>
                <a:cs typeface="Times New Roman" pitchFamily="18" charset="0"/>
              </a:rPr>
              <a:t>Associated</a:t>
            </a:r>
            <a:r>
              <a:rPr lang="fr-CH" sz="1600" dirty="0" smtClean="0">
                <a:latin typeface="Arial" pitchFamily="34" charset="0"/>
                <a:cs typeface="Times New Roman" pitchFamily="18" charset="0"/>
              </a:rPr>
              <a:t> </a:t>
            </a:r>
            <a:r>
              <a:rPr lang="en-GB" sz="1600" dirty="0" smtClean="0">
                <a:latin typeface="Arial" pitchFamily="34" charset="0"/>
                <a:cs typeface="Times New Roman" pitchFamily="18" charset="0"/>
              </a:rPr>
              <a:t>Press </a:t>
            </a:r>
            <a:r>
              <a:rPr lang="en-GB" sz="1600" dirty="0" err="1" smtClean="0">
                <a:latin typeface="Arial" pitchFamily="34" charset="0"/>
                <a:cs typeface="Times New Roman" pitchFamily="18" charset="0"/>
              </a:rPr>
              <a:t>L'anglais</a:t>
            </a:r>
            <a:r>
              <a:rPr lang="en-GB" sz="1600" dirty="0" smtClean="0">
                <a:latin typeface="Arial" pitchFamily="34" charset="0"/>
                <a:cs typeface="Times New Roman" pitchFamily="18" charset="0"/>
              </a:rPr>
              <a:t> </a:t>
            </a:r>
            <a:r>
              <a:rPr lang="en-GB" sz="1600" dirty="0" err="1" smtClean="0">
                <a:latin typeface="Arial" pitchFamily="34" charset="0"/>
                <a:cs typeface="Times New Roman" pitchFamily="18" charset="0"/>
              </a:rPr>
              <a:t>est</a:t>
            </a:r>
            <a:r>
              <a:rPr lang="en-GB" sz="1600" dirty="0" smtClean="0">
                <a:latin typeface="Arial" pitchFamily="34" charset="0"/>
                <a:cs typeface="Times New Roman" pitchFamily="18" charset="0"/>
              </a:rPr>
              <a:t> la langue de </a:t>
            </a:r>
            <a:r>
              <a:rPr lang="en-GB" sz="1600" dirty="0" err="1" smtClean="0">
                <a:latin typeface="Arial" pitchFamily="34" charset="0"/>
                <a:cs typeface="Times New Roman" pitchFamily="18" charset="0"/>
              </a:rPr>
              <a:t>l'avenir</a:t>
            </a:r>
            <a:r>
              <a:rPr lang="en-GB" sz="1600" dirty="0" smtClean="0">
                <a:latin typeface="Arial" pitchFamily="34" charset="0"/>
                <a:cs typeface="Times New Roman" pitchFamily="18" charset="0"/>
              </a:rPr>
              <a:t> pour les </a:t>
            </a:r>
            <a:r>
              <a:rPr lang="en-GB" sz="1600" dirty="0" err="1" smtClean="0">
                <a:latin typeface="Arial" pitchFamily="34" charset="0"/>
                <a:cs typeface="Times New Roman" pitchFamily="18" charset="0"/>
              </a:rPr>
              <a:t>Suisses</a:t>
            </a:r>
            <a:r>
              <a:rPr lang="en-GB" sz="1600" dirty="0" smtClean="0">
                <a:latin typeface="Arial" pitchFamily="34" charset="0"/>
                <a:cs typeface="Times New Roman" pitchFamily="18" charset="0"/>
              </a:rPr>
              <a:t>, </a:t>
            </a:r>
            <a:r>
              <a:rPr lang="en-GB" sz="1600" dirty="0" err="1" smtClean="0">
                <a:latin typeface="Arial" pitchFamily="34" charset="0"/>
                <a:cs typeface="Times New Roman" pitchFamily="18" charset="0"/>
              </a:rPr>
              <a:t>selon</a:t>
            </a:r>
            <a:r>
              <a:rPr lang="en-GB" sz="1600" dirty="0" smtClean="0">
                <a:latin typeface="Arial" pitchFamily="34" charset="0"/>
                <a:cs typeface="Times New Roman" pitchFamily="18" charset="0"/>
              </a:rPr>
              <a:t> </a:t>
            </a:r>
            <a:r>
              <a:rPr lang="en-GB" sz="1600" dirty="0" err="1" smtClean="0">
                <a:latin typeface="Arial" pitchFamily="34" charset="0"/>
                <a:cs typeface="Times New Roman" pitchFamily="18" charset="0"/>
              </a:rPr>
              <a:t>deux</a:t>
            </a:r>
            <a:r>
              <a:rPr lang="en-GB" sz="1600" dirty="0" smtClean="0">
                <a:latin typeface="Arial" pitchFamily="34" charset="0"/>
                <a:cs typeface="Times New Roman" pitchFamily="18" charset="0"/>
              </a:rPr>
              <a:t> </a:t>
            </a:r>
            <a:r>
              <a:rPr lang="en-GB" sz="1600" dirty="0" err="1" smtClean="0">
                <a:latin typeface="Arial" pitchFamily="34" charset="0"/>
                <a:cs typeface="Times New Roman" pitchFamily="18" charset="0"/>
              </a:rPr>
              <a:t>sondages</a:t>
            </a:r>
            <a:r>
              <a:rPr lang="en-GB" sz="1600" dirty="0" smtClean="0">
                <a:latin typeface="Arial" pitchFamily="34" charset="0"/>
                <a:cs typeface="Times New Roman" pitchFamily="18" charset="0"/>
              </a:rPr>
              <a:t>. </a:t>
            </a:r>
            <a:r>
              <a:rPr lang="en-GB" sz="1600" u="sng" dirty="0" smtClean="0">
                <a:latin typeface="Arial" pitchFamily="34" charset="0"/>
                <a:cs typeface="Times New Roman" pitchFamily="18" charset="0"/>
              </a:rPr>
              <a:t>AP Wire</a:t>
            </a:r>
            <a:r>
              <a:rPr lang="en-GB" sz="1600" dirty="0" smtClean="0">
                <a:latin typeface="Arial" pitchFamily="34" charset="0"/>
                <a:cs typeface="Times New Roman" pitchFamily="18" charset="0"/>
              </a:rPr>
              <a:t>. </a:t>
            </a:r>
          </a:p>
          <a:p>
            <a:pPr>
              <a:buFont typeface="Arial" pitchFamily="34" charset="0"/>
              <a:buNone/>
            </a:pPr>
            <a:r>
              <a:rPr lang="en-GB" sz="1600" dirty="0" err="1" smtClean="0">
                <a:latin typeface="Arial" pitchFamily="34" charset="0"/>
                <a:cs typeface="Times New Roman" pitchFamily="18" charset="0"/>
              </a:rPr>
              <a:t>Bourdieu</a:t>
            </a:r>
            <a:r>
              <a:rPr lang="en-GB" sz="1600" dirty="0" smtClean="0">
                <a:latin typeface="Arial" pitchFamily="34" charset="0"/>
                <a:cs typeface="Times New Roman" pitchFamily="18" charset="0"/>
              </a:rPr>
              <a:t>, P. (1981). </a:t>
            </a:r>
            <a:r>
              <a:rPr lang="en-GB" sz="1600" u="sng" dirty="0" smtClean="0">
                <a:latin typeface="Arial" pitchFamily="34" charset="0"/>
                <a:cs typeface="Times New Roman" pitchFamily="18" charset="0"/>
              </a:rPr>
              <a:t>Le </a:t>
            </a:r>
            <a:r>
              <a:rPr lang="en-GB" sz="1600" u="sng" dirty="0" err="1" smtClean="0">
                <a:latin typeface="Arial" pitchFamily="34" charset="0"/>
                <a:cs typeface="Times New Roman" pitchFamily="18" charset="0"/>
              </a:rPr>
              <a:t>Fran</a:t>
            </a:r>
            <a:r>
              <a:rPr lang="en-GB" sz="1600" u="sng" dirty="0" err="1" smtClean="0">
                <a:cs typeface="Times New Roman" pitchFamily="18" charset="0"/>
              </a:rPr>
              <a:t>ç</a:t>
            </a:r>
            <a:r>
              <a:rPr lang="en-GB" sz="1600" u="sng" dirty="0" err="1" smtClean="0">
                <a:latin typeface="Arial" pitchFamily="34" charset="0"/>
                <a:cs typeface="Times New Roman" pitchFamily="18" charset="0"/>
              </a:rPr>
              <a:t>ais</a:t>
            </a:r>
            <a:r>
              <a:rPr lang="en-GB" sz="1600" u="sng" dirty="0" smtClean="0">
                <a:latin typeface="Arial" pitchFamily="34" charset="0"/>
                <a:cs typeface="Times New Roman" pitchFamily="18" charset="0"/>
              </a:rPr>
              <a:t> </a:t>
            </a:r>
            <a:r>
              <a:rPr lang="en-GB" sz="1600" u="sng" dirty="0" err="1" smtClean="0">
                <a:latin typeface="Arial" pitchFamily="34" charset="0"/>
                <a:cs typeface="Times New Roman" pitchFamily="18" charset="0"/>
              </a:rPr>
              <a:t>chass</a:t>
            </a:r>
            <a:r>
              <a:rPr lang="en-GB" sz="1600" u="sng" dirty="0" err="1" smtClean="0">
                <a:cs typeface="Times New Roman" pitchFamily="18" charset="0"/>
              </a:rPr>
              <a:t>é</a:t>
            </a:r>
            <a:r>
              <a:rPr lang="en-GB" sz="1600" u="sng" dirty="0" smtClean="0">
                <a:latin typeface="Arial" pitchFamily="34" charset="0"/>
                <a:cs typeface="Times New Roman" pitchFamily="18" charset="0"/>
              </a:rPr>
              <a:t> des sciences</a:t>
            </a:r>
            <a:r>
              <a:rPr lang="en-GB" sz="1600" dirty="0" smtClean="0">
                <a:latin typeface="Arial" pitchFamily="34" charset="0"/>
                <a:cs typeface="Times New Roman" pitchFamily="18" charset="0"/>
              </a:rPr>
              <a:t>. Paris, </a:t>
            </a:r>
            <a:r>
              <a:rPr lang="en-GB" sz="1600" dirty="0" err="1" smtClean="0">
                <a:latin typeface="Arial" pitchFamily="34" charset="0"/>
                <a:cs typeface="Times New Roman" pitchFamily="18" charset="0"/>
              </a:rPr>
              <a:t>CIREEL</a:t>
            </a:r>
            <a:r>
              <a:rPr lang="en-GB" sz="1600" dirty="0" smtClean="0">
                <a:latin typeface="Arial" pitchFamily="34" charset="0"/>
                <a:cs typeface="Times New Roman" pitchFamily="18" charset="0"/>
              </a:rPr>
              <a:t>.</a:t>
            </a:r>
          </a:p>
          <a:p>
            <a:pPr>
              <a:buFont typeface="Arial" pitchFamily="34" charset="0"/>
              <a:buNone/>
            </a:pPr>
            <a:r>
              <a:rPr lang="en-GB" sz="1600" dirty="0" err="1" smtClean="0">
                <a:latin typeface="Arial" pitchFamily="34" charset="0"/>
                <a:cs typeface="Times New Roman" pitchFamily="18" charset="0"/>
              </a:rPr>
              <a:t>Conseil</a:t>
            </a:r>
            <a:r>
              <a:rPr lang="fr-CH" sz="1600" dirty="0" smtClean="0">
                <a:latin typeface="Arial" pitchFamily="34" charset="0"/>
                <a:cs typeface="Times New Roman" pitchFamily="18" charset="0"/>
              </a:rPr>
              <a:t> de l</a:t>
            </a:r>
            <a:r>
              <a:rPr lang="fr-CH" sz="1600" dirty="0" smtClean="0">
                <a:cs typeface="Times New Roman" pitchFamily="18" charset="0"/>
              </a:rPr>
              <a:t>’</a:t>
            </a:r>
            <a:r>
              <a:rPr lang="fr-CH" sz="1600" dirty="0" smtClean="0">
                <a:latin typeface="Arial" pitchFamily="34" charset="0"/>
                <a:cs typeface="Times New Roman" pitchFamily="18" charset="0"/>
              </a:rPr>
              <a:t>Europe</a:t>
            </a:r>
            <a:r>
              <a:rPr lang="en-GB" sz="1600" dirty="0" smtClean="0">
                <a:latin typeface="Arial" pitchFamily="34" charset="0"/>
                <a:cs typeface="Times New Roman" pitchFamily="18" charset="0"/>
              </a:rPr>
              <a:t>. (2001). </a:t>
            </a:r>
            <a:r>
              <a:rPr lang="en-GB" sz="1600" u="sng" dirty="0" smtClean="0">
                <a:latin typeface="Arial" pitchFamily="34" charset="0"/>
                <a:cs typeface="Arial" pitchFamily="34" charset="0"/>
              </a:rPr>
              <a:t>Cadre </a:t>
            </a:r>
            <a:r>
              <a:rPr lang="en-GB" sz="1600" u="sng" dirty="0" err="1" smtClean="0">
                <a:latin typeface="Arial" pitchFamily="34" charset="0"/>
                <a:cs typeface="Arial" pitchFamily="34" charset="0"/>
              </a:rPr>
              <a:t>europ</a:t>
            </a:r>
            <a:r>
              <a:rPr lang="en-GB" sz="1600" u="sng" dirty="0" err="1" smtClean="0">
                <a:cs typeface="Arial" pitchFamily="34" charset="0"/>
              </a:rPr>
              <a:t>é</a:t>
            </a:r>
            <a:r>
              <a:rPr lang="en-GB" sz="1600" u="sng" dirty="0" err="1" smtClean="0">
                <a:latin typeface="Arial" pitchFamily="34" charset="0"/>
                <a:cs typeface="Arial" pitchFamily="34" charset="0"/>
              </a:rPr>
              <a:t>en</a:t>
            </a:r>
            <a:r>
              <a:rPr lang="en-GB" sz="1600" u="sng" dirty="0" smtClean="0">
                <a:latin typeface="Arial" pitchFamily="34" charset="0"/>
                <a:cs typeface="Arial" pitchFamily="34" charset="0"/>
              </a:rPr>
              <a:t> </a:t>
            </a:r>
            <a:r>
              <a:rPr lang="en-GB" sz="1600" u="sng" dirty="0" err="1" smtClean="0">
                <a:latin typeface="Arial" pitchFamily="34" charset="0"/>
                <a:cs typeface="Arial" pitchFamily="34" charset="0"/>
              </a:rPr>
              <a:t>commun</a:t>
            </a:r>
            <a:r>
              <a:rPr lang="en-GB" sz="1600" u="sng" dirty="0" smtClean="0">
                <a:latin typeface="Arial" pitchFamily="34" charset="0"/>
                <a:cs typeface="Arial" pitchFamily="34" charset="0"/>
              </a:rPr>
              <a:t> de </a:t>
            </a:r>
            <a:r>
              <a:rPr lang="en-GB" sz="1600" u="sng" dirty="0" err="1" smtClean="0">
                <a:latin typeface="Arial" pitchFamily="34" charset="0"/>
                <a:cs typeface="Arial" pitchFamily="34" charset="0"/>
              </a:rPr>
              <a:t>r</a:t>
            </a:r>
            <a:r>
              <a:rPr lang="en-GB" sz="1600" u="sng" dirty="0" err="1" smtClean="0">
                <a:cs typeface="Arial" pitchFamily="34" charset="0"/>
              </a:rPr>
              <a:t>é</a:t>
            </a:r>
            <a:r>
              <a:rPr lang="en-GB" sz="1600" u="sng" dirty="0" err="1" smtClean="0">
                <a:latin typeface="Arial" pitchFamily="34" charset="0"/>
                <a:cs typeface="Arial" pitchFamily="34" charset="0"/>
              </a:rPr>
              <a:t>f</a:t>
            </a:r>
            <a:r>
              <a:rPr lang="en-GB" sz="1600" u="sng" dirty="0" err="1" smtClean="0">
                <a:cs typeface="Arial" pitchFamily="34" charset="0"/>
              </a:rPr>
              <a:t>é</a:t>
            </a:r>
            <a:r>
              <a:rPr lang="en-GB" sz="1600" u="sng" dirty="0" err="1" smtClean="0">
                <a:latin typeface="Arial" pitchFamily="34" charset="0"/>
                <a:cs typeface="Arial" pitchFamily="34" charset="0"/>
              </a:rPr>
              <a:t>rence</a:t>
            </a:r>
            <a:r>
              <a:rPr lang="en-GB" sz="1600" u="sng" dirty="0" smtClean="0">
                <a:latin typeface="Arial" pitchFamily="34" charset="0"/>
                <a:cs typeface="Arial" pitchFamily="34" charset="0"/>
              </a:rPr>
              <a:t> pour les </a:t>
            </a:r>
            <a:r>
              <a:rPr lang="en-GB" sz="1600" u="sng" dirty="0" err="1" smtClean="0">
                <a:latin typeface="Arial" pitchFamily="34" charset="0"/>
                <a:cs typeface="Arial" pitchFamily="34" charset="0"/>
              </a:rPr>
              <a:t>langues</a:t>
            </a:r>
            <a:r>
              <a:rPr lang="en-GB" sz="1600" u="sng" dirty="0" smtClean="0">
                <a:latin typeface="Arial" pitchFamily="34" charset="0"/>
                <a:cs typeface="Arial" pitchFamily="34" charset="0"/>
              </a:rPr>
              <a:t>: </a:t>
            </a:r>
            <a:r>
              <a:rPr lang="en-GB" sz="1600" u="sng" dirty="0" err="1" smtClean="0">
                <a:latin typeface="Arial" pitchFamily="34" charset="0"/>
                <a:cs typeface="Arial" pitchFamily="34" charset="0"/>
              </a:rPr>
              <a:t>apprendre</a:t>
            </a:r>
            <a:r>
              <a:rPr lang="en-GB" sz="1600" u="sng" dirty="0" smtClean="0">
                <a:latin typeface="Arial" pitchFamily="34" charset="0"/>
                <a:cs typeface="Arial" pitchFamily="34" charset="0"/>
              </a:rPr>
              <a:t>, </a:t>
            </a:r>
            <a:r>
              <a:rPr lang="en-GB" sz="1600" u="sng" dirty="0" err="1" smtClean="0">
                <a:latin typeface="Arial" pitchFamily="34" charset="0"/>
                <a:cs typeface="Arial" pitchFamily="34" charset="0"/>
              </a:rPr>
              <a:t>enseigner</a:t>
            </a:r>
            <a:r>
              <a:rPr lang="en-GB" sz="1600" u="sng" dirty="0" smtClean="0">
                <a:latin typeface="Arial" pitchFamily="34" charset="0"/>
                <a:cs typeface="Arial" pitchFamily="34" charset="0"/>
              </a:rPr>
              <a:t>, </a:t>
            </a:r>
            <a:r>
              <a:rPr lang="en-GB" sz="1600" u="sng" dirty="0" err="1" smtClean="0">
                <a:cs typeface="Arial" pitchFamily="34" charset="0"/>
              </a:rPr>
              <a:t>é</a:t>
            </a:r>
            <a:r>
              <a:rPr lang="en-GB" sz="1600" u="sng" dirty="0" err="1" smtClean="0">
                <a:latin typeface="Arial" pitchFamily="34" charset="0"/>
                <a:cs typeface="Arial" pitchFamily="34" charset="0"/>
              </a:rPr>
              <a:t>valuer</a:t>
            </a:r>
            <a:r>
              <a:rPr lang="en-GB" sz="1600" dirty="0" smtClean="0">
                <a:latin typeface="Arial" pitchFamily="34" charset="0"/>
                <a:cs typeface="Arial" pitchFamily="34" charset="0"/>
              </a:rPr>
              <a:t>, Didier. (</a:t>
            </a:r>
            <a:r>
              <a:rPr lang="en-GB" sz="1600" dirty="0" smtClean="0">
                <a:latin typeface="Arial" pitchFamily="34" charset="0"/>
                <a:cs typeface="Times New Roman" pitchFamily="18" charset="0"/>
                <a:hlinkClick r:id="rId2"/>
              </a:rPr>
              <a:t>http://www.coe.int/t/dg4/linguistic/cadre_en.asp</a:t>
            </a:r>
            <a:r>
              <a:rPr lang="en-GB" sz="1600" dirty="0" smtClean="0">
                <a:latin typeface="Arial" pitchFamily="34" charset="0"/>
                <a:cs typeface="Times New Roman" pitchFamily="18" charset="0"/>
              </a:rPr>
              <a:t>)</a:t>
            </a:r>
          </a:p>
          <a:p>
            <a:pPr>
              <a:buFont typeface="Arial" pitchFamily="34" charset="0"/>
              <a:buNone/>
            </a:pPr>
            <a:r>
              <a:rPr lang="en-GB" sz="1600" dirty="0" err="1" smtClean="0">
                <a:latin typeface="Arial" pitchFamily="34" charset="0"/>
                <a:cs typeface="Times New Roman" pitchFamily="18" charset="0"/>
              </a:rPr>
              <a:t>Didier.Corson</a:t>
            </a:r>
            <a:r>
              <a:rPr lang="en-GB" sz="1600" dirty="0" smtClean="0">
                <a:latin typeface="Arial" pitchFamily="34" charset="0"/>
                <a:cs typeface="Times New Roman" pitchFamily="18" charset="0"/>
              </a:rPr>
              <a:t>, D. (1997). Social Justice in the Work of </a:t>
            </a:r>
            <a:r>
              <a:rPr lang="en-GB" sz="1600" dirty="0" err="1" smtClean="0">
                <a:latin typeface="Arial" pitchFamily="34" charset="0"/>
                <a:cs typeface="Times New Roman" pitchFamily="18" charset="0"/>
              </a:rPr>
              <a:t>ESL</a:t>
            </a:r>
            <a:r>
              <a:rPr lang="en-GB" sz="1600" dirty="0" smtClean="0">
                <a:latin typeface="Arial" pitchFamily="34" charset="0"/>
                <a:cs typeface="Times New Roman" pitchFamily="18" charset="0"/>
              </a:rPr>
              <a:t> Teachers. </a:t>
            </a:r>
            <a:r>
              <a:rPr lang="en-GB" sz="1600" u="sng" dirty="0" smtClean="0">
                <a:latin typeface="Arial" pitchFamily="34" charset="0"/>
                <a:cs typeface="Times New Roman" pitchFamily="18" charset="0"/>
              </a:rPr>
              <a:t>Language Policy: Dominant English, pluralist challenges</a:t>
            </a:r>
            <a:r>
              <a:rPr lang="en-GB" sz="1600" dirty="0" smtClean="0">
                <a:latin typeface="Arial" pitchFamily="34" charset="0"/>
                <a:cs typeface="Times New Roman" pitchFamily="18" charset="0"/>
              </a:rPr>
              <a:t>. W. </a:t>
            </a:r>
            <a:r>
              <a:rPr lang="en-GB" sz="1600" dirty="0" err="1" smtClean="0">
                <a:latin typeface="Arial" pitchFamily="34" charset="0"/>
                <a:cs typeface="Times New Roman" pitchFamily="18" charset="0"/>
              </a:rPr>
              <a:t>Eggington</a:t>
            </a:r>
            <a:r>
              <a:rPr lang="en-GB" sz="1600" dirty="0" smtClean="0">
                <a:latin typeface="Arial" pitchFamily="34" charset="0"/>
                <a:cs typeface="Times New Roman" pitchFamily="18" charset="0"/>
              </a:rPr>
              <a:t> and H. Wren. John </a:t>
            </a:r>
            <a:r>
              <a:rPr lang="en-GB" sz="1600" dirty="0" err="1" smtClean="0">
                <a:latin typeface="Arial" pitchFamily="34" charset="0"/>
                <a:cs typeface="Times New Roman" pitchFamily="18" charset="0"/>
              </a:rPr>
              <a:t>Benjamins</a:t>
            </a:r>
            <a:r>
              <a:rPr lang="en-GB" sz="1600" dirty="0" smtClean="0">
                <a:latin typeface="Arial" pitchFamily="34" charset="0"/>
                <a:cs typeface="Times New Roman" pitchFamily="18" charset="0"/>
              </a:rPr>
              <a:t> Publishing Company</a:t>
            </a:r>
            <a:r>
              <a:rPr lang="en-GB" sz="1600" b="1" dirty="0" smtClean="0">
                <a:latin typeface="Arial" pitchFamily="34" charset="0"/>
                <a:cs typeface="Times New Roman" pitchFamily="18" charset="0"/>
              </a:rPr>
              <a:t>: </a:t>
            </a:r>
            <a:r>
              <a:rPr lang="en-GB" sz="1600" dirty="0" smtClean="0">
                <a:latin typeface="Arial" pitchFamily="34" charset="0"/>
                <a:cs typeface="Times New Roman" pitchFamily="18" charset="0"/>
              </a:rPr>
              <a:t>149--168.	</a:t>
            </a:r>
            <a:br>
              <a:rPr lang="en-GB" sz="1600" dirty="0" smtClean="0">
                <a:latin typeface="Arial" pitchFamily="34" charset="0"/>
                <a:cs typeface="Times New Roman" pitchFamily="18" charset="0"/>
              </a:rPr>
            </a:br>
            <a:r>
              <a:rPr lang="en-GB" sz="1600" dirty="0" smtClean="0">
                <a:latin typeface="Arial" pitchFamily="34" charset="0"/>
                <a:cs typeface="Times New Roman" pitchFamily="18" charset="0"/>
              </a:rPr>
              <a:t>Ellis, R. (1999). </a:t>
            </a:r>
            <a:r>
              <a:rPr lang="en-GB" sz="1600" u="sng" dirty="0" smtClean="0">
                <a:latin typeface="Arial" pitchFamily="34" charset="0"/>
                <a:cs typeface="Times New Roman" pitchFamily="18" charset="0"/>
              </a:rPr>
              <a:t>Second Language Acquisition</a:t>
            </a:r>
            <a:r>
              <a:rPr lang="en-GB" sz="1600" dirty="0" smtClean="0">
                <a:latin typeface="Arial" pitchFamily="34" charset="0"/>
                <a:cs typeface="Times New Roman" pitchFamily="18" charset="0"/>
              </a:rPr>
              <a:t>. Oxford, Oxford University Press.</a:t>
            </a:r>
          </a:p>
          <a:p>
            <a:pPr>
              <a:buFont typeface="Arial" pitchFamily="34" charset="0"/>
              <a:buNone/>
            </a:pPr>
            <a:r>
              <a:rPr lang="en-GB" sz="1600" dirty="0" err="1" smtClean="0">
                <a:latin typeface="Arial" pitchFamily="34" charset="0"/>
                <a:cs typeface="Times New Roman" pitchFamily="18" charset="0"/>
              </a:rPr>
              <a:t>Esling</a:t>
            </a:r>
            <a:r>
              <a:rPr lang="en-GB" sz="1600" dirty="0" smtClean="0">
                <a:latin typeface="Arial" pitchFamily="34" charset="0"/>
                <a:cs typeface="Times New Roman" pitchFamily="18" charset="0"/>
              </a:rPr>
              <a:t>, J., Ed. (1989). </a:t>
            </a:r>
            <a:r>
              <a:rPr lang="en-GB" sz="1600" u="sng" dirty="0" smtClean="0">
                <a:latin typeface="Arial" pitchFamily="34" charset="0"/>
                <a:cs typeface="Times New Roman" pitchFamily="18" charset="0"/>
              </a:rPr>
              <a:t>Multicultural Education and Policies: </a:t>
            </a:r>
            <a:r>
              <a:rPr lang="en-GB" sz="1600" u="sng" dirty="0" err="1" smtClean="0">
                <a:latin typeface="Arial" pitchFamily="34" charset="0"/>
                <a:cs typeface="Times New Roman" pitchFamily="18" charset="0"/>
              </a:rPr>
              <a:t>ESL</a:t>
            </a:r>
            <a:r>
              <a:rPr lang="en-GB" sz="1600" u="sng" dirty="0" smtClean="0">
                <a:latin typeface="Arial" pitchFamily="34" charset="0"/>
                <a:cs typeface="Times New Roman" pitchFamily="18" charset="0"/>
              </a:rPr>
              <a:t> in the </a:t>
            </a:r>
            <a:r>
              <a:rPr lang="en-GB" sz="1600" u="sng" dirty="0" err="1" smtClean="0">
                <a:latin typeface="Arial" pitchFamily="34" charset="0"/>
                <a:cs typeface="Times New Roman" pitchFamily="18" charset="0"/>
              </a:rPr>
              <a:t>1990s</a:t>
            </a:r>
            <a:r>
              <a:rPr lang="en-GB" sz="1600" dirty="0" smtClean="0">
                <a:latin typeface="Arial" pitchFamily="34" charset="0"/>
                <a:cs typeface="Times New Roman" pitchFamily="18" charset="0"/>
              </a:rPr>
              <a:t>. Toronto, OISE Press.</a:t>
            </a:r>
          </a:p>
          <a:p>
            <a:pPr>
              <a:buFont typeface="Arial" pitchFamily="34" charset="0"/>
              <a:buNone/>
            </a:pPr>
            <a:r>
              <a:rPr lang="en-GB" sz="1600" dirty="0" smtClean="0">
                <a:latin typeface="Arial" pitchFamily="34" charset="0"/>
                <a:cs typeface="Times New Roman" pitchFamily="18" charset="0"/>
              </a:rPr>
              <a:t>Grin, F. (2007). </a:t>
            </a:r>
            <a:r>
              <a:rPr lang="en-GB" sz="1600" dirty="0" err="1" smtClean="0">
                <a:latin typeface="Arial" pitchFamily="34" charset="0"/>
                <a:cs typeface="Times New Roman" pitchFamily="18" charset="0"/>
              </a:rPr>
              <a:t>Pourquoi</a:t>
            </a:r>
            <a:r>
              <a:rPr lang="en-GB" sz="1600" dirty="0" smtClean="0">
                <a:latin typeface="Arial" pitchFamily="34" charset="0"/>
                <a:cs typeface="Times New Roman" pitchFamily="18" charset="0"/>
              </a:rPr>
              <a:t> </a:t>
            </a:r>
            <a:r>
              <a:rPr lang="en-GB" sz="1600" dirty="0" err="1" smtClean="0">
                <a:latin typeface="Arial" pitchFamily="34" charset="0"/>
                <a:cs typeface="Times New Roman" pitchFamily="18" charset="0"/>
              </a:rPr>
              <a:t>donc</a:t>
            </a:r>
            <a:r>
              <a:rPr lang="en-GB" sz="1600" dirty="0" smtClean="0">
                <a:latin typeface="Arial" pitchFamily="34" charset="0"/>
                <a:cs typeface="Times New Roman" pitchFamily="18" charset="0"/>
              </a:rPr>
              <a:t> </a:t>
            </a:r>
            <a:r>
              <a:rPr lang="en-GB" sz="1600" dirty="0" err="1" smtClean="0">
                <a:latin typeface="Arial" pitchFamily="34" charset="0"/>
                <a:cs typeface="Times New Roman" pitchFamily="18" charset="0"/>
              </a:rPr>
              <a:t>apprendre</a:t>
            </a:r>
            <a:r>
              <a:rPr lang="en-GB" sz="1600" dirty="0" smtClean="0">
                <a:latin typeface="Arial" pitchFamily="34" charset="0"/>
                <a:cs typeface="Times New Roman" pitchFamily="18" charset="0"/>
              </a:rPr>
              <a:t> </a:t>
            </a:r>
            <a:r>
              <a:rPr lang="en-GB" sz="1600" dirty="0" err="1" smtClean="0">
                <a:latin typeface="Arial" pitchFamily="34" charset="0"/>
                <a:cs typeface="Times New Roman" pitchFamily="18" charset="0"/>
              </a:rPr>
              <a:t>l'anglais</a:t>
            </a:r>
            <a:r>
              <a:rPr lang="en-GB" sz="1600" dirty="0" smtClean="0">
                <a:latin typeface="Arial" pitchFamily="34" charset="0"/>
                <a:cs typeface="Times New Roman" pitchFamily="18" charset="0"/>
              </a:rPr>
              <a:t>? Le point de </a:t>
            </a:r>
            <a:r>
              <a:rPr lang="en-GB" sz="1600" dirty="0" err="1" smtClean="0">
                <a:latin typeface="Arial" pitchFamily="34" charset="0"/>
                <a:cs typeface="Times New Roman" pitchFamily="18" charset="0"/>
              </a:rPr>
              <a:t>vue</a:t>
            </a:r>
            <a:r>
              <a:rPr lang="en-GB" sz="1600" dirty="0" smtClean="0">
                <a:latin typeface="Arial" pitchFamily="34" charset="0"/>
                <a:cs typeface="Times New Roman" pitchFamily="18" charset="0"/>
              </a:rPr>
              <a:t> des </a:t>
            </a:r>
            <a:r>
              <a:rPr lang="en-GB" sz="1600" dirty="0" err="1" smtClean="0">
                <a:cs typeface="Times New Roman" pitchFamily="18" charset="0"/>
              </a:rPr>
              <a:t>é</a:t>
            </a:r>
            <a:r>
              <a:rPr lang="en-GB" sz="1600" dirty="0" err="1" smtClean="0">
                <a:latin typeface="Arial" pitchFamily="34" charset="0"/>
                <a:cs typeface="Times New Roman" pitchFamily="18" charset="0"/>
              </a:rPr>
              <a:t>l</a:t>
            </a:r>
            <a:r>
              <a:rPr lang="en-GB" sz="1600" dirty="0" err="1" smtClean="0">
                <a:cs typeface="Times New Roman" pitchFamily="18" charset="0"/>
              </a:rPr>
              <a:t>è</a:t>
            </a:r>
            <a:r>
              <a:rPr lang="en-GB" sz="1600" dirty="0" err="1" smtClean="0">
                <a:latin typeface="Arial" pitchFamily="34" charset="0"/>
                <a:cs typeface="Times New Roman" pitchFamily="18" charset="0"/>
              </a:rPr>
              <a:t>ves</a:t>
            </a:r>
            <a:r>
              <a:rPr lang="en-GB" sz="1600" dirty="0" smtClean="0">
                <a:latin typeface="Arial" pitchFamily="34" charset="0"/>
                <a:cs typeface="Times New Roman" pitchFamily="18" charset="0"/>
              </a:rPr>
              <a:t>. </a:t>
            </a:r>
            <a:r>
              <a:rPr lang="en-GB" sz="1600" u="sng" dirty="0" err="1" smtClean="0">
                <a:latin typeface="Arial" pitchFamily="34" charset="0"/>
                <a:cs typeface="Times New Roman" pitchFamily="18" charset="0"/>
              </a:rPr>
              <a:t>L'Anglais</a:t>
            </a:r>
            <a:r>
              <a:rPr lang="en-GB" sz="1600" u="sng" dirty="0" smtClean="0">
                <a:latin typeface="Arial" pitchFamily="34" charset="0"/>
                <a:cs typeface="Times New Roman" pitchFamily="18" charset="0"/>
              </a:rPr>
              <a:t> et les Cultures: </a:t>
            </a:r>
            <a:r>
              <a:rPr lang="en-GB" sz="1600" u="sng" dirty="0" err="1" smtClean="0">
                <a:latin typeface="Arial" pitchFamily="34" charset="0"/>
                <a:cs typeface="Times New Roman" pitchFamily="18" charset="0"/>
              </a:rPr>
              <a:t>carrefour</a:t>
            </a:r>
            <a:r>
              <a:rPr lang="en-GB" sz="1600" u="sng" dirty="0" smtClean="0">
                <a:latin typeface="Arial" pitchFamily="34" charset="0"/>
                <a:cs typeface="Times New Roman" pitchFamily="18" charset="0"/>
              </a:rPr>
              <a:t> </a:t>
            </a:r>
            <a:r>
              <a:rPr lang="en-GB" sz="1600" u="sng" dirty="0" err="1" smtClean="0">
                <a:latin typeface="Arial" pitchFamily="34" charset="0"/>
                <a:cs typeface="Times New Roman" pitchFamily="18" charset="0"/>
              </a:rPr>
              <a:t>ou</a:t>
            </a:r>
            <a:r>
              <a:rPr lang="en-GB" sz="1600" u="sng" dirty="0" smtClean="0">
                <a:latin typeface="Arial" pitchFamily="34" charset="0"/>
                <a:cs typeface="Times New Roman" pitchFamily="18" charset="0"/>
              </a:rPr>
              <a:t> </a:t>
            </a:r>
            <a:r>
              <a:rPr lang="en-GB" sz="1600" u="sng" dirty="0" err="1" smtClean="0">
                <a:latin typeface="Arial" pitchFamily="34" charset="0"/>
                <a:cs typeface="Times New Roman" pitchFamily="18" charset="0"/>
              </a:rPr>
              <a:t>fronti</a:t>
            </a:r>
            <a:r>
              <a:rPr lang="en-GB" sz="1600" u="sng" dirty="0" err="1" smtClean="0">
                <a:cs typeface="Times New Roman" pitchFamily="18" charset="0"/>
              </a:rPr>
              <a:t>è</a:t>
            </a:r>
            <a:r>
              <a:rPr lang="en-GB" sz="1600" u="sng" dirty="0" err="1" smtClean="0">
                <a:latin typeface="Arial" pitchFamily="34" charset="0"/>
                <a:cs typeface="Times New Roman" pitchFamily="18" charset="0"/>
              </a:rPr>
              <a:t>re</a:t>
            </a:r>
            <a:r>
              <a:rPr lang="en-GB" sz="1600" u="sng" dirty="0" smtClean="0">
                <a:latin typeface="Arial" pitchFamily="34" charset="0"/>
                <a:cs typeface="Times New Roman" pitchFamily="18" charset="0"/>
              </a:rPr>
              <a:t>?</a:t>
            </a:r>
            <a:r>
              <a:rPr lang="en-GB" sz="1600" dirty="0" smtClean="0">
                <a:latin typeface="Arial" pitchFamily="34" charset="0"/>
                <a:cs typeface="Times New Roman" pitchFamily="18" charset="0"/>
              </a:rPr>
              <a:t> D. </a:t>
            </a:r>
            <a:r>
              <a:rPr lang="en-GB" sz="1600" dirty="0" err="1" smtClean="0">
                <a:latin typeface="Arial" pitchFamily="34" charset="0"/>
                <a:cs typeface="Times New Roman" pitchFamily="18" charset="0"/>
              </a:rPr>
              <a:t>Romy-Masliah</a:t>
            </a:r>
            <a:r>
              <a:rPr lang="en-GB" sz="1600" dirty="0" smtClean="0">
                <a:latin typeface="Arial" pitchFamily="34" charset="0"/>
                <a:cs typeface="Times New Roman" pitchFamily="18" charset="0"/>
              </a:rPr>
              <a:t> and L. </a:t>
            </a:r>
            <a:r>
              <a:rPr lang="en-GB" sz="1600" dirty="0" err="1" smtClean="0">
                <a:latin typeface="Arial" pitchFamily="34" charset="0"/>
                <a:cs typeface="Times New Roman" pitchFamily="18" charset="0"/>
              </a:rPr>
              <a:t>Aronin</a:t>
            </a:r>
            <a:r>
              <a:rPr lang="en-GB" sz="1600" dirty="0" smtClean="0">
                <a:latin typeface="Arial" pitchFamily="34" charset="0"/>
                <a:cs typeface="Times New Roman" pitchFamily="18" charset="0"/>
              </a:rPr>
              <a:t>. Paris, </a:t>
            </a:r>
            <a:r>
              <a:rPr lang="en-GB" sz="1600" dirty="0" err="1" smtClean="0">
                <a:latin typeface="Arial" pitchFamily="34" charset="0"/>
                <a:cs typeface="Times New Roman" pitchFamily="18" charset="0"/>
              </a:rPr>
              <a:t>L'Harmattan</a:t>
            </a:r>
            <a:r>
              <a:rPr lang="en-GB" sz="1600" b="1" dirty="0" smtClean="0">
                <a:latin typeface="Arial" pitchFamily="34" charset="0"/>
                <a:cs typeface="Times New Roman" pitchFamily="18" charset="0"/>
              </a:rPr>
              <a:t>: </a:t>
            </a:r>
            <a:r>
              <a:rPr lang="en-GB" sz="1600" dirty="0" smtClean="0">
                <a:latin typeface="Arial" pitchFamily="34" charset="0"/>
                <a:cs typeface="Times New Roman" pitchFamily="18" charset="0"/>
              </a:rPr>
              <a:t>75-95.</a:t>
            </a:r>
          </a:p>
          <a:p>
            <a:pPr>
              <a:buFont typeface="Arial" pitchFamily="34" charset="0"/>
              <a:buNone/>
            </a:pPr>
            <a:r>
              <a:rPr lang="en-GB" sz="1600" dirty="0" err="1" smtClean="0">
                <a:latin typeface="Arial" pitchFamily="34" charset="0"/>
                <a:cs typeface="Times New Roman" pitchFamily="18" charset="0"/>
              </a:rPr>
              <a:t>Hagège</a:t>
            </a:r>
            <a:r>
              <a:rPr lang="en-GB" sz="1600" dirty="0" smtClean="0">
                <a:latin typeface="Arial" pitchFamily="34" charset="0"/>
                <a:cs typeface="Times New Roman" pitchFamily="18" charset="0"/>
              </a:rPr>
              <a:t>, C. (2012), </a:t>
            </a:r>
            <a:r>
              <a:rPr lang="en-GB" sz="1600" dirty="0" err="1" smtClean="0">
                <a:latin typeface="Arial" pitchFamily="34" charset="0"/>
                <a:cs typeface="Times New Roman" pitchFamily="18" charset="0"/>
              </a:rPr>
              <a:t>Contre</a:t>
            </a:r>
            <a:r>
              <a:rPr lang="en-GB" sz="1600" dirty="0" smtClean="0">
                <a:latin typeface="Arial" pitchFamily="34" charset="0"/>
                <a:cs typeface="Times New Roman" pitchFamily="18" charset="0"/>
              </a:rPr>
              <a:t> la </a:t>
            </a:r>
            <a:r>
              <a:rPr lang="en-GB" sz="1600" dirty="0" err="1" smtClean="0">
                <a:latin typeface="Arial" pitchFamily="34" charset="0"/>
                <a:cs typeface="Times New Roman" pitchFamily="18" charset="0"/>
              </a:rPr>
              <a:t>Pensée</a:t>
            </a:r>
            <a:r>
              <a:rPr lang="en-GB" sz="1600" dirty="0" smtClean="0">
                <a:latin typeface="Arial" pitchFamily="34" charset="0"/>
                <a:cs typeface="Times New Roman" pitchFamily="18" charset="0"/>
              </a:rPr>
              <a:t> Unique, Paris: </a:t>
            </a:r>
            <a:r>
              <a:rPr lang="en-GB" sz="1600" dirty="0" err="1" smtClean="0">
                <a:latin typeface="Arial" pitchFamily="34" charset="0"/>
                <a:cs typeface="Times New Roman" pitchFamily="18" charset="0"/>
              </a:rPr>
              <a:t>Odile</a:t>
            </a:r>
            <a:r>
              <a:rPr lang="en-GB" sz="1600" dirty="0" smtClean="0">
                <a:latin typeface="Arial" pitchFamily="34" charset="0"/>
                <a:cs typeface="Times New Roman" pitchFamily="18" charset="0"/>
              </a:rPr>
              <a:t> Jacob.</a:t>
            </a:r>
          </a:p>
          <a:p>
            <a:pPr>
              <a:buFont typeface="Arial" pitchFamily="34" charset="0"/>
              <a:buNone/>
            </a:pPr>
            <a:r>
              <a:rPr lang="en-GB" sz="1600" dirty="0" smtClean="0">
                <a:latin typeface="Arial" pitchFamily="34" charset="0"/>
                <a:cs typeface="Times New Roman" pitchFamily="18" charset="0"/>
              </a:rPr>
              <a:t>Reporter (1989). Say it In English. </a:t>
            </a:r>
            <a:r>
              <a:rPr lang="en-GB" sz="1600" u="sng" dirty="0" smtClean="0">
                <a:latin typeface="Arial" pitchFamily="34" charset="0"/>
                <a:cs typeface="Times New Roman" pitchFamily="18" charset="0"/>
              </a:rPr>
              <a:t>Newsweek</a:t>
            </a:r>
            <a:r>
              <a:rPr lang="en-GB" sz="1600" b="1" dirty="0" smtClean="0">
                <a:latin typeface="Arial" pitchFamily="34" charset="0"/>
                <a:cs typeface="Times New Roman" pitchFamily="18" charset="0"/>
              </a:rPr>
              <a:t>: </a:t>
            </a:r>
            <a:r>
              <a:rPr lang="en-GB" sz="1600" dirty="0" smtClean="0">
                <a:latin typeface="Arial" pitchFamily="34" charset="0"/>
                <a:cs typeface="Times New Roman" pitchFamily="18" charset="0"/>
              </a:rPr>
              <a:t>22.</a:t>
            </a:r>
          </a:p>
          <a:p>
            <a:pPr>
              <a:buFont typeface="Arial" pitchFamily="34" charset="0"/>
              <a:buNone/>
            </a:pPr>
            <a:r>
              <a:rPr lang="en-GB" sz="1600" dirty="0" smtClean="0">
                <a:latin typeface="Arial" pitchFamily="34" charset="0"/>
                <a:cs typeface="Times New Roman" pitchFamily="18" charset="0"/>
              </a:rPr>
              <a:t>Swales, J. (1985). "English as the International language of research." </a:t>
            </a:r>
            <a:r>
              <a:rPr lang="en-GB" sz="1600" u="sng" dirty="0" err="1" smtClean="0">
                <a:latin typeface="Arial" pitchFamily="34" charset="0"/>
                <a:cs typeface="Times New Roman" pitchFamily="18" charset="0"/>
              </a:rPr>
              <a:t>RELC</a:t>
            </a:r>
            <a:r>
              <a:rPr lang="en-GB" sz="1600" u="sng" dirty="0" smtClean="0">
                <a:latin typeface="Arial" pitchFamily="34" charset="0"/>
                <a:cs typeface="Times New Roman" pitchFamily="18" charset="0"/>
              </a:rPr>
              <a:t> Journal</a:t>
            </a:r>
            <a:r>
              <a:rPr lang="en-GB" sz="1600" dirty="0" smtClean="0">
                <a:latin typeface="Arial" pitchFamily="34" charset="0"/>
                <a:cs typeface="Times New Roman" pitchFamily="18" charset="0"/>
              </a:rPr>
              <a:t>(16.1.): 1-7.</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3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autoUpdateAnimBg="0"/>
    </p:bldLst>
  </p:timing>
</p:sld>
</file>

<file path=ppt/theme/theme1.xml><?xml version="1.0" encoding="utf-8"?>
<a:theme xmlns:a="http://schemas.openxmlformats.org/drawingml/2006/main" name="Thème Office">
  <a:themeElements>
    <a:clrScheme name="Personnalisé 14">
      <a:dk1>
        <a:srgbClr val="000000"/>
      </a:dk1>
      <a:lt1>
        <a:srgbClr val="C9F0FF"/>
      </a:lt1>
      <a:dk2>
        <a:srgbClr val="1F497D"/>
      </a:dk2>
      <a:lt2>
        <a:srgbClr val="EEECE1"/>
      </a:lt2>
      <a:accent1>
        <a:srgbClr val="4F81BD"/>
      </a:accent1>
      <a:accent2>
        <a:srgbClr val="C0504D"/>
      </a:accent2>
      <a:accent3>
        <a:srgbClr val="9BBB59"/>
      </a:accent3>
      <a:accent4>
        <a:srgbClr val="8064A2"/>
      </a:accent4>
      <a:accent5>
        <a:srgbClr val="00B0F0"/>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531</TotalTime>
  <Words>1257</Words>
  <Application>Microsoft Office PowerPoint</Application>
  <PresentationFormat>Affichage à l'écran (4:3)</PresentationFormat>
  <Paragraphs>104</Paragraphs>
  <Slides>20</Slides>
  <Notes>10</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Thème Office</vt:lpstr>
      <vt:lpstr>  Education in a multi (-lingual, -cultural –ethnic) society:  urge for University to retrieve its universality </vt:lpstr>
      <vt:lpstr>Main issues</vt:lpstr>
      <vt:lpstr>Point of view</vt:lpstr>
      <vt:lpstr>Past « foreign » language teaching</vt:lpstr>
      <vt:lpstr>Teaching English,   </vt:lpstr>
      <vt:lpstr>And then came the International Revelation… from 2000 onwards, shift of focus from national to international languages.</vt:lpstr>
      <vt:lpstr>The trend was launched and English the basic educational tool was on its way…</vt:lpstr>
      <vt:lpstr>It implied</vt:lpstr>
      <vt:lpstr>And all this happened while the CEFR was being discussed and implemented, mostly due to Swiss sociolinguists from Neuchâtel…</vt:lpstr>
      <vt:lpstr>Le massacre des innocents according to some of my distinguished colleagues…</vt:lpstr>
      <vt:lpstr>The Common European Framework of reference for languages</vt:lpstr>
      <vt:lpstr>Is it fair?                   Are we careful? </vt:lpstr>
      <vt:lpstr>Meanwhile, in Algeria, Sidi Bel-Abbès….</vt:lpstr>
      <vt:lpstr>British Council…</vt:lpstr>
      <vt:lpstr>What exactly are we going to harvest?</vt:lpstr>
      <vt:lpstr>We are considered tearing down the essence of our cultural mission</vt:lpstr>
      <vt:lpstr>Where is this leading us to?</vt:lpstr>
      <vt:lpstr>Towards better practices and accurate assessment</vt:lpstr>
      <vt:lpstr>To an enhanced international collaboration</vt:lpstr>
      <vt:lpstr>Bibliography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Your User Name</cp:lastModifiedBy>
  <cp:revision>25</cp:revision>
  <cp:lastPrinted>1601-01-01T00:00:00Z</cp:lastPrinted>
  <dcterms:created xsi:type="dcterms:W3CDTF">1601-01-01T00:00:00Z</dcterms:created>
  <dcterms:modified xsi:type="dcterms:W3CDTF">2012-02-10T12:40:03Z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