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62" r:id="rId3"/>
    <p:sldId id="306" r:id="rId4"/>
    <p:sldId id="266" r:id="rId5"/>
    <p:sldId id="268" r:id="rId6"/>
    <p:sldId id="302" r:id="rId7"/>
    <p:sldId id="303" r:id="rId8"/>
    <p:sldId id="273" r:id="rId9"/>
    <p:sldId id="304" r:id="rId10"/>
    <p:sldId id="282" r:id="rId11"/>
    <p:sldId id="288" r:id="rId12"/>
    <p:sldId id="294" r:id="rId13"/>
    <p:sldId id="305" r:id="rId14"/>
    <p:sldId id="308" r:id="rId15"/>
    <p:sldId id="309" r:id="rId1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21" autoAdjust="0"/>
    <p:restoredTop sz="94660"/>
  </p:normalViewPr>
  <p:slideViewPr>
    <p:cSldViewPr>
      <p:cViewPr varScale="1">
        <p:scale>
          <a:sx n="80" d="100"/>
          <a:sy n="80" d="100"/>
        </p:scale>
        <p:origin x="-109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96D37512-2F93-4220-88C8-67BE2FB2F09F}" type="datetimeFigureOut">
              <a:rPr lang="en-US"/>
              <a:pPr>
                <a:defRPr/>
              </a:pPr>
              <a:t>8/24/2012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E17C4536-17EA-4A3A-9642-D6275AB050D5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Placeholder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Placeholder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Placeholder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Placeholder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Placeholder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Placeholder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Placeholder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Placeholder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Placeholder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1" name="Placeholder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Placeholder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Placeholder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Placeholder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Placeholder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Placeholder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Placeholder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24D9AE-83C9-42B6-AC00-B72BEE515D1A}" type="datetimeFigureOut">
              <a:rPr lang="en-US"/>
              <a:pPr>
                <a:defRPr/>
              </a:pPr>
              <a:t>8/24/2012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0B60BC-4BB4-4471-AD9A-10A754862068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A8D53D-1B6B-4096-8FB2-69C72B5E8498}" type="datetimeFigureOut">
              <a:rPr lang="en-US"/>
              <a:pPr>
                <a:defRPr/>
              </a:pPr>
              <a:t>8/24/2012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10CD0-90DE-463E-8047-4F7D99D1A32B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480574-B7B0-4C9F-B765-77035C02F48F}" type="datetimeFigureOut">
              <a:rPr lang="en-US"/>
              <a:pPr>
                <a:defRPr/>
              </a:pPr>
              <a:t>8/24/2012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3708F7-D8D8-444A-95BB-F73FBF8345B9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BB8BEA-66A1-4357-A1CA-50769AA309FB}" type="datetimeFigureOut">
              <a:rPr lang="en-US"/>
              <a:pPr>
                <a:defRPr/>
              </a:pPr>
              <a:t>8/24/2012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70663D-1A45-4A25-9BFE-CFD6A2E1C938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E9A78C-D667-4375-B353-1EFCA40D92B1}" type="datetimeFigureOut">
              <a:rPr lang="en-US"/>
              <a:pPr>
                <a:defRPr/>
              </a:pPr>
              <a:t>8/24/2012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7934AE-15B6-4DC4-AB1F-E1F5A3F10A79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BE88E5-8D72-47D8-9474-ED392F91FD42}" type="datetimeFigureOut">
              <a:rPr lang="en-US"/>
              <a:pPr>
                <a:defRPr/>
              </a:pPr>
              <a:t>8/24/2012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A0CB2B-3723-4D30-8DFB-49F25A706679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B6BB89-6BDB-40D0-97D7-B046602295F8}" type="datetimeFigureOut">
              <a:rPr lang="en-US"/>
              <a:pPr>
                <a:defRPr/>
              </a:pPr>
              <a:t>8/24/2012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04B226-1AA6-4FFE-BCC5-461B9F84679E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318A2C-B5F0-4AB8-A3CF-7CA65CFC62B5}" type="datetimeFigureOut">
              <a:rPr lang="en-US"/>
              <a:pPr>
                <a:defRPr/>
              </a:pPr>
              <a:t>8/24/2012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C70D16-2969-45E9-943D-71004D6619BB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AFE3F9-069D-4E31-86BE-486C4E37FB28}" type="datetimeFigureOut">
              <a:rPr lang="en-US"/>
              <a:pPr>
                <a:defRPr/>
              </a:pPr>
              <a:t>8/24/2012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9DDF24-5105-4E3C-B9A1-C5AE4E46EF5E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DCDF45-95CD-4CF0-BE15-B59FEE9C3589}" type="datetimeFigureOut">
              <a:rPr lang="en-US"/>
              <a:pPr>
                <a:defRPr/>
              </a:pPr>
              <a:t>8/24/2012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8C6B73-A871-4F5C-A20A-6C26893B2D58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131C92-EF1E-4485-9868-43D200E85461}" type="datetimeFigureOut">
              <a:rPr lang="en-US"/>
              <a:pPr>
                <a:defRPr/>
              </a:pPr>
              <a:t>8/24/2012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373FF4-B96B-4B99-856F-63A57F4F9DF1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365177BB-22A6-48BF-AE0E-32870374114D}" type="datetimeFigureOut">
              <a:rPr lang="en-US"/>
              <a:pPr>
                <a:defRPr/>
              </a:pPr>
              <a:t>8/24/2012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00DB11EA-0D35-4960-90A6-C8A0F0C19AB5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457200" y="1617663"/>
            <a:ext cx="8305800" cy="2819400"/>
          </a:xfrm>
        </p:spPr>
        <p:txBody>
          <a:bodyPr/>
          <a:lstStyle/>
          <a:p>
            <a:pPr eaLnBrk="1" hangingPunct="1"/>
            <a:r>
              <a:rPr lang="en-US" sz="4000" smtClean="0">
                <a:ea typeface="ＭＳ Ｐゴシック" pitchFamily="34" charset="-128"/>
              </a:rPr>
              <a:t>Hierarchical Relations Among Women in the Southern Andes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84438" y="5229225"/>
            <a:ext cx="6248400" cy="1143000"/>
          </a:xfrm>
        </p:spPr>
        <p:txBody>
          <a:bodyPr>
            <a:normAutofit fontScale="62500" lnSpcReduction="20000"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US" dirty="0" smtClean="0">
                <a:solidFill>
                  <a:srgbClr val="898989"/>
                </a:solidFill>
              </a:rPr>
              <a:t>Margarita </a:t>
            </a:r>
            <a:r>
              <a:rPr lang="en-US" dirty="0" err="1" smtClean="0">
                <a:solidFill>
                  <a:srgbClr val="898989"/>
                </a:solidFill>
              </a:rPr>
              <a:t>Huayhua</a:t>
            </a:r>
            <a:endParaRPr lang="en-US" dirty="0" smtClean="0">
              <a:solidFill>
                <a:srgbClr val="898989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 smtClean="0">
                <a:solidFill>
                  <a:srgbClr val="898989"/>
                </a:solidFill>
              </a:rPr>
              <a:t>Rutgers University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 smtClean="0">
                <a:solidFill>
                  <a:srgbClr val="898989"/>
                </a:solidFill>
              </a:rPr>
              <a:t>Sociolinguistics Symposium 19,  August 2012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 smtClean="0">
                <a:solidFill>
                  <a:srgbClr val="898989"/>
                </a:solidFill>
              </a:rPr>
              <a:t>tukucha@hotmail.com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dirty="0" smtClean="0">
              <a:solidFill>
                <a:srgbClr val="898989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dirty="0" smtClean="0">
              <a:solidFill>
                <a:srgbClr val="89898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/>
          <a:lstStyle/>
          <a:p>
            <a:pPr algn="l" eaLnBrk="1" hangingPunct="1"/>
            <a:r>
              <a:rPr lang="en-US" sz="4000" smtClean="0">
                <a:ea typeface="ＭＳ Ｐゴシック" pitchFamily="34" charset="-128"/>
              </a:rPr>
              <a:t>South America, Peru</a:t>
            </a:r>
          </a:p>
        </p:txBody>
      </p:sp>
      <p:pic>
        <p:nvPicPr>
          <p:cNvPr id="3075" name="Content Placeholder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clrChange>
              <a:clrFrom>
                <a:srgbClr val="FFFF42"/>
              </a:clrFrom>
              <a:clrTo>
                <a:srgbClr val="FFFF42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2667000" y="914400"/>
            <a:ext cx="6477000" cy="5943600"/>
          </a:xfrm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200400"/>
            <a:ext cx="26670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6613"/>
          </a:xfrm>
        </p:spPr>
        <p:txBody>
          <a:bodyPr/>
          <a:lstStyle/>
          <a:p>
            <a:pPr algn="l"/>
            <a:r>
              <a:rPr lang="en-US" sz="3200" smtClean="0">
                <a:ea typeface="ＭＳ Ｐゴシック" pitchFamily="34" charset="-128"/>
              </a:rPr>
              <a:t>La Paisana Jacinta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>
          <a:xfrm>
            <a:off x="457200" y="620713"/>
            <a:ext cx="8229600" cy="6237287"/>
          </a:xfrm>
        </p:spPr>
        <p:txBody>
          <a:bodyPr/>
          <a:lstStyle/>
          <a:p>
            <a:endParaRPr lang="en-US" smtClean="0">
              <a:ea typeface="ＭＳ Ｐゴシック" pitchFamily="34" charset="-128"/>
            </a:endParaRPr>
          </a:p>
          <a:p>
            <a:endParaRPr lang="en-US" smtClean="0">
              <a:ea typeface="ＭＳ Ｐゴシック" pitchFamily="34" charset="-128"/>
            </a:endParaRPr>
          </a:p>
        </p:txBody>
      </p:sp>
      <p:pic>
        <p:nvPicPr>
          <p:cNvPr id="4100" name="Content Placeholder 3" descr="Jacinta 3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713" y="1052513"/>
            <a:ext cx="5041900" cy="561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/>
          <a:lstStyle/>
          <a:p>
            <a:pPr eaLnBrk="1" hangingPunct="1"/>
            <a:r>
              <a:rPr lang="en-US" sz="4000" smtClean="0">
                <a:ea typeface="ＭＳ Ｐゴシック" pitchFamily="34" charset="-128"/>
              </a:rPr>
              <a:t>Cuzco</a:t>
            </a:r>
          </a:p>
        </p:txBody>
      </p:sp>
      <p:pic>
        <p:nvPicPr>
          <p:cNvPr id="5123" name="Picture 7" descr="http://upload.wikimedia.org/wikipedia/commons/7/71/Per%C3%BA_%C2%B7_Cusco.pn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524000" y="1371600"/>
            <a:ext cx="7467600" cy="4419600"/>
          </a:xfrm>
        </p:spPr>
      </p:pic>
      <p:pic>
        <p:nvPicPr>
          <p:cNvPr id="5124" name="Picture 5" descr="http://www.guias-viajes.com/../../../images/stories/fotos/Peru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200650"/>
            <a:ext cx="1400175" cy="165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3124200" y="6019800"/>
            <a:ext cx="60198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>
                <a:latin typeface="Calibri" pitchFamily="34" charset="0"/>
              </a:rPr>
              <a:t>http://</a:t>
            </a:r>
            <a:r>
              <a:rPr lang="en-US" sz="1100">
                <a:latin typeface="Calibri" pitchFamily="34" charset="0"/>
              </a:rPr>
              <a:t>upload.wikimedia.org/wikipedia/commons/7/71/Per%C3%BA</a:t>
            </a:r>
            <a:r>
              <a:rPr lang="en-US" sz="1200">
                <a:latin typeface="Calibri" pitchFamily="34" charset="0"/>
              </a:rPr>
              <a:t>_%C2%B7_Cusco.png</a:t>
            </a:r>
          </a:p>
        </p:txBody>
      </p:sp>
      <p:sp>
        <p:nvSpPr>
          <p:cNvPr id="5126" name="Rectangle 7"/>
          <p:cNvSpPr>
            <a:spLocks noChangeArrowheads="1"/>
          </p:cNvSpPr>
          <p:nvPr/>
        </p:nvSpPr>
        <p:spPr bwMode="auto">
          <a:xfrm>
            <a:off x="3124200" y="6400800"/>
            <a:ext cx="58674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100">
                <a:latin typeface="Calibri" pitchFamily="34" charset="0"/>
              </a:rPr>
              <a:t>http://www.guias-viajes.com/index.php?option=com_content&amp;task=view&amp;id=62&amp;Itemid=116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pPr eaLnBrk="1" hangingPunct="1"/>
            <a:r>
              <a:rPr lang="en-US" sz="4000" smtClean="0">
                <a:ea typeface="ＭＳ Ｐゴシック" pitchFamily="34" charset="-128"/>
              </a:rPr>
              <a:t>The village</a:t>
            </a:r>
          </a:p>
        </p:txBody>
      </p:sp>
      <p:pic>
        <p:nvPicPr>
          <p:cNvPr id="6147" name="Picture 2" descr="I:\Research Marga\Camara digital Fotos\Occo2008-09\2008 August 06 Occopata\IMG_0485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1600200"/>
            <a:ext cx="9144000" cy="52578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3412"/>
          </a:xfrm>
        </p:spPr>
        <p:txBody>
          <a:bodyPr/>
          <a:lstStyle/>
          <a:p>
            <a:pPr algn="l"/>
            <a:r>
              <a:rPr lang="en-US" sz="3200" smtClean="0">
                <a:ea typeface="ＭＳ Ｐゴシック" pitchFamily="34" charset="-128"/>
              </a:rPr>
              <a:t>Minivan</a:t>
            </a:r>
          </a:p>
        </p:txBody>
      </p:sp>
      <p:pic>
        <p:nvPicPr>
          <p:cNvPr id="7171" name="Picture 2" descr="I:\Research Marga\Camara digital Fotos\Occo2008-09\2008 Nov10-11 OccPosta Pacientes Combi\IMG_200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619250" y="1268413"/>
            <a:ext cx="5545138" cy="5218112"/>
          </a:xfr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323850" y="188913"/>
            <a:ext cx="8229600" cy="706437"/>
          </a:xfrm>
        </p:spPr>
        <p:txBody>
          <a:bodyPr/>
          <a:lstStyle/>
          <a:p>
            <a:pPr algn="l"/>
            <a:r>
              <a:rPr lang="en-US" sz="3200" smtClean="0">
                <a:ea typeface="ＭＳ Ｐゴシック" pitchFamily="34" charset="-128"/>
              </a:rPr>
              <a:t>Quechua bold italic and Spanish italic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0" y="620713"/>
            <a:ext cx="9144000" cy="6048375"/>
          </a:xfrm>
        </p:spPr>
        <p:txBody>
          <a:bodyPr/>
          <a:lstStyle/>
          <a:p>
            <a:pPr>
              <a:buFont typeface="Arial" charset="0"/>
              <a:buNone/>
            </a:pPr>
            <a:endParaRPr lang="es-ES" smtClean="0">
              <a:ea typeface="ＭＳ Ｐゴシック" pitchFamily="34" charset="-128"/>
            </a:endParaRPr>
          </a:p>
          <a:p>
            <a:pPr>
              <a:buFont typeface="Arial" charset="0"/>
              <a:buNone/>
            </a:pPr>
            <a:r>
              <a:rPr lang="es-ES" sz="3600" smtClean="0">
                <a:ea typeface="ＭＳ Ｐゴシック" pitchFamily="34" charset="-128"/>
              </a:rPr>
              <a:t>24	A5: </a:t>
            </a:r>
            <a:r>
              <a:rPr lang="es-ES" sz="3600" i="1" smtClean="0">
                <a:ea typeface="ＭＳ Ｐゴシック" pitchFamily="34" charset="-128"/>
              </a:rPr>
              <a:t>¡</a:t>
            </a:r>
            <a:r>
              <a:rPr lang="es-ES" sz="3600" b="1" i="1" smtClean="0">
                <a:solidFill>
                  <a:srgbClr val="FF0000"/>
                </a:solidFill>
                <a:ea typeface="ＭＳ Ｐゴシック" pitchFamily="34" charset="-128"/>
              </a:rPr>
              <a:t>Allinta sayay </a:t>
            </a:r>
            <a:r>
              <a:rPr lang="es-ES" sz="3600" i="1" smtClean="0">
                <a:solidFill>
                  <a:srgbClr val="FF0000"/>
                </a:solidFill>
                <a:ea typeface="ＭＳ Ｐゴシック" pitchFamily="34" charset="-128"/>
              </a:rPr>
              <a:t>doñita</a:t>
            </a:r>
            <a:r>
              <a:rPr lang="es-ES" sz="3600" b="1" i="1" smtClean="0">
                <a:solidFill>
                  <a:srgbClr val="FF0000"/>
                </a:solidFill>
                <a:ea typeface="ＭＳ Ｐゴシック" pitchFamily="34" charset="-128"/>
              </a:rPr>
              <a:t> ñit’imuwashanki</a:t>
            </a:r>
            <a:r>
              <a:rPr lang="es-ES" sz="3600" i="1" smtClean="0">
                <a:ea typeface="ＭＳ Ｐゴシック" pitchFamily="34" charset="-128"/>
              </a:rPr>
              <a:t>! ¡Por qué no van en vuestro carro! Esta gente</a:t>
            </a:r>
            <a:endParaRPr lang="en-US" sz="3600" smtClean="0">
              <a:ea typeface="ＭＳ Ｐゴシック" pitchFamily="34" charset="-128"/>
            </a:endParaRPr>
          </a:p>
          <a:p>
            <a:pPr>
              <a:buFont typeface="Arial" charset="0"/>
              <a:buNone/>
            </a:pPr>
            <a:r>
              <a:rPr lang="es-ES" sz="3600" smtClean="0">
                <a:ea typeface="ＭＳ Ｐゴシック" pitchFamily="34" charset="-128"/>
              </a:rPr>
              <a:t>25	</a:t>
            </a:r>
            <a:r>
              <a:rPr lang="es-ES" sz="3600" i="1" smtClean="0">
                <a:solidFill>
                  <a:srgbClr val="FF0000"/>
                </a:solidFill>
                <a:ea typeface="ＭＳ Ｐゴシック" pitchFamily="34" charset="-128"/>
              </a:rPr>
              <a:t>no hace caso, nos incomodan</a:t>
            </a:r>
            <a:r>
              <a:rPr lang="es-ES" sz="3600" i="1" smtClean="0">
                <a:ea typeface="ＭＳ Ｐゴシック" pitchFamily="34" charset="-128"/>
              </a:rPr>
              <a:t>.</a:t>
            </a:r>
            <a:endParaRPr lang="en-US" sz="3600" smtClean="0">
              <a:ea typeface="ＭＳ Ｐゴシック" pitchFamily="34" charset="-128"/>
            </a:endParaRPr>
          </a:p>
          <a:p>
            <a:pPr>
              <a:buFont typeface="Arial" charset="0"/>
              <a:buNone/>
            </a:pPr>
            <a:endParaRPr lang="es-ES" sz="3600" smtClean="0">
              <a:ea typeface="ＭＳ Ｐゴシック" pitchFamily="34" charset="-128"/>
            </a:endParaRPr>
          </a:p>
          <a:p>
            <a:pPr>
              <a:buFont typeface="Arial" charset="0"/>
              <a:buNone/>
            </a:pPr>
            <a:r>
              <a:rPr lang="es-ES" sz="3600" smtClean="0">
                <a:ea typeface="ＭＳ Ｐゴシック" pitchFamily="34" charset="-128"/>
              </a:rPr>
              <a:t>26	V6</a:t>
            </a:r>
            <a:r>
              <a:rPr lang="es-ES" sz="3600" i="1" smtClean="0">
                <a:ea typeface="ＭＳ Ｐゴシック" pitchFamily="34" charset="-128"/>
              </a:rPr>
              <a:t>: </a:t>
            </a:r>
            <a:r>
              <a:rPr lang="es-ES" sz="3600" b="1" i="1" smtClean="0">
                <a:solidFill>
                  <a:srgbClr val="FF0000"/>
                </a:solidFill>
                <a:ea typeface="ＭＳ Ｐゴシック" pitchFamily="34" charset="-128"/>
              </a:rPr>
              <a:t>Manan</a:t>
            </a:r>
            <a:r>
              <a:rPr lang="es-ES" sz="3600" b="1" i="1" smtClean="0">
                <a:ea typeface="ＭＳ Ｐゴシック" pitchFamily="34" charset="-128"/>
              </a:rPr>
              <a:t> mamitay</a:t>
            </a:r>
            <a:r>
              <a:rPr lang="es-ES" sz="3600" b="1" i="1" smtClean="0">
                <a:solidFill>
                  <a:srgbClr val="FF0000"/>
                </a:solidFill>
                <a:ea typeface="ＭＳ Ｐゴシック" pitchFamily="34" charset="-128"/>
              </a:rPr>
              <a:t> tupayamuykichu</a:t>
            </a:r>
            <a:r>
              <a:rPr lang="es-ES" sz="3600" b="1" i="1" smtClean="0">
                <a:ea typeface="ＭＳ Ｐゴシック" pitchFamily="34" charset="-128"/>
              </a:rPr>
              <a:t>, sayakullashanin. Manaya huq karu kanchu, </a:t>
            </a:r>
            <a:endParaRPr lang="en-US" sz="3600" smtClean="0">
              <a:ea typeface="ＭＳ Ｐゴシック" pitchFamily="34" charset="-128"/>
            </a:endParaRPr>
          </a:p>
          <a:p>
            <a:pPr>
              <a:buFont typeface="Arial" charset="0"/>
              <a:buNone/>
            </a:pPr>
            <a:r>
              <a:rPr lang="en-US" sz="3600" smtClean="0">
                <a:ea typeface="ＭＳ Ｐゴシック" pitchFamily="34" charset="-128"/>
              </a:rPr>
              <a:t>27	</a:t>
            </a:r>
            <a:r>
              <a:rPr lang="en-US" sz="3600" b="1" i="1" smtClean="0">
                <a:solidFill>
                  <a:srgbClr val="FF0000"/>
                </a:solidFill>
                <a:ea typeface="ＭＳ Ｐゴシック" pitchFamily="34" charset="-128"/>
              </a:rPr>
              <a:t>lliwpis wihakuytaqa munanchismi, riki</a:t>
            </a:r>
            <a:r>
              <a:rPr lang="en-US" sz="3600" i="1" smtClean="0">
                <a:ea typeface="ＭＳ Ｐゴシック" pitchFamily="34" charset="-128"/>
              </a:rPr>
              <a:t>?</a:t>
            </a:r>
            <a:endParaRPr lang="en-US" sz="3600" smtClean="0">
              <a:ea typeface="ＭＳ Ｐゴシック" pitchFamily="34" charset="-128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smtClean="0">
                <a:ea typeface="ＭＳ Ｐゴシック" pitchFamily="34" charset="-128"/>
              </a:rPr>
              <a:t>The health service</a:t>
            </a:r>
          </a:p>
        </p:txBody>
      </p:sp>
      <p:pic>
        <p:nvPicPr>
          <p:cNvPr id="9219" name="Picture 5" descr="PostaVis1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295400" y="1219200"/>
            <a:ext cx="6948488" cy="46577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/>
          <a:lstStyle/>
          <a:p>
            <a:r>
              <a:rPr lang="en-US" sz="3200" smtClean="0">
                <a:ea typeface="ＭＳ Ｐゴシック" pitchFamily="34" charset="-128"/>
              </a:rPr>
              <a:t>Quechua bold italic and Spanish italic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0" y="1196975"/>
            <a:ext cx="9144000" cy="5661025"/>
          </a:xfrm>
        </p:spPr>
        <p:txBody>
          <a:bodyPr/>
          <a:lstStyle/>
          <a:p>
            <a:endParaRPr lang="en-US" smtClean="0">
              <a:ea typeface="ＭＳ Ｐゴシック" pitchFamily="34" charset="-128"/>
            </a:endParaRPr>
          </a:p>
          <a:p>
            <a:pPr>
              <a:buFont typeface="Arial" charset="0"/>
              <a:buNone/>
            </a:pPr>
            <a:r>
              <a:rPr lang="en-US" sz="3600" smtClean="0">
                <a:ea typeface="ＭＳ Ｐゴシック" pitchFamily="34" charset="-128"/>
              </a:rPr>
              <a:t>67	A3: …</a:t>
            </a:r>
            <a:r>
              <a:rPr lang="en-US" sz="3600" b="1" i="1" smtClean="0">
                <a:ea typeface="ＭＳ Ｐゴシック" pitchFamily="34" charset="-128"/>
              </a:rPr>
              <a:t>mana wawata aqna</a:t>
            </a:r>
            <a:r>
              <a:rPr lang="en-US" sz="3600" smtClean="0">
                <a:ea typeface="ＭＳ Ｐゴシック" pitchFamily="34" charset="-128"/>
              </a:rPr>
              <a:t> </a:t>
            </a:r>
            <a:r>
              <a:rPr lang="en-US" sz="3600" i="1" smtClean="0">
                <a:solidFill>
                  <a:srgbClr val="FF0000"/>
                </a:solidFill>
                <a:ea typeface="ＭＳ Ｐゴシック" pitchFamily="34" charset="-128"/>
              </a:rPr>
              <a:t>animal</a:t>
            </a:r>
            <a:r>
              <a:rPr lang="en-US" sz="3600" smtClean="0">
                <a:solidFill>
                  <a:srgbClr val="FF0000"/>
                </a:solidFill>
                <a:ea typeface="ＭＳ Ｐゴシック" pitchFamily="34" charset="-128"/>
              </a:rPr>
              <a:t> </a:t>
            </a:r>
            <a:r>
              <a:rPr lang="en-US" sz="3600" b="1" i="1" smtClean="0">
                <a:solidFill>
                  <a:srgbClr val="FF0000"/>
                </a:solidFill>
                <a:ea typeface="ＭＳ Ｐゴシック" pitchFamily="34" charset="-128"/>
              </a:rPr>
              <a:t>hinachu</a:t>
            </a:r>
            <a:r>
              <a:rPr lang="en-US" sz="3600" b="1" smtClean="0">
                <a:solidFill>
                  <a:srgbClr val="FF0000"/>
                </a:solidFill>
                <a:ea typeface="ＭＳ Ｐゴシック" pitchFamily="34" charset="-128"/>
              </a:rPr>
              <a:t> </a:t>
            </a:r>
            <a:r>
              <a:rPr lang="en-US" sz="3600" b="1" i="1" smtClean="0">
                <a:ea typeface="ＭＳ Ｐゴシック" pitchFamily="34" charset="-128"/>
              </a:rPr>
              <a:t>kanan</a:t>
            </a:r>
            <a:r>
              <a:rPr lang="en-US" sz="3600" smtClean="0">
                <a:ea typeface="ＭＳ Ｐゴシック" pitchFamily="34" charset="-128"/>
              </a:rPr>
              <a:t> (.) </a:t>
            </a:r>
            <a:r>
              <a:rPr lang="en-US" sz="3600" i="1" smtClean="0">
                <a:ea typeface="ＭＳ Ｐゴシック" pitchFamily="34" charset="-128"/>
              </a:rPr>
              <a:t>solo</a:t>
            </a:r>
            <a:r>
              <a:rPr lang="en-US" sz="3600" smtClean="0">
                <a:ea typeface="ＭＳ Ｐゴシック" pitchFamily="34" charset="-128"/>
              </a:rPr>
              <a:t> </a:t>
            </a:r>
            <a:r>
              <a:rPr lang="en-US" sz="3600" b="1" i="1" smtClean="0">
                <a:ea typeface="ＭＳ Ｐゴシック" pitchFamily="34" charset="-128"/>
              </a:rPr>
              <a:t>waka</a:t>
            </a:r>
            <a:r>
              <a:rPr lang="en-US" sz="3600" smtClean="0">
                <a:ea typeface="ＭＳ Ｐゴシック" pitchFamily="34" charset="-128"/>
              </a:rPr>
              <a:t> (.) </a:t>
            </a:r>
            <a:r>
              <a:rPr lang="en-US" sz="3600" i="1" smtClean="0">
                <a:ea typeface="ＭＳ Ｐゴシック" pitchFamily="34" charset="-128"/>
              </a:rPr>
              <a:t>oveja</a:t>
            </a:r>
            <a:r>
              <a:rPr lang="en-US" sz="3600" smtClean="0">
                <a:ea typeface="ＭＳ Ｐゴシック" pitchFamily="34" charset="-128"/>
              </a:rPr>
              <a:t>  </a:t>
            </a:r>
            <a:r>
              <a:rPr lang="en-US" sz="3600" b="1" i="1" smtClean="0">
                <a:ea typeface="ＭＳ Ｐゴシック" pitchFamily="34" charset="-128"/>
              </a:rPr>
              <a:t>tawa</a:t>
            </a:r>
            <a:r>
              <a:rPr lang="en-US" sz="3600" b="1" smtClean="0">
                <a:ea typeface="ＭＳ Ｐゴシック" pitchFamily="34" charset="-128"/>
              </a:rPr>
              <a:t> </a:t>
            </a:r>
            <a:r>
              <a:rPr lang="en-US" sz="3600" smtClean="0">
                <a:ea typeface="ＭＳ Ｐゴシック" pitchFamily="34" charset="-128"/>
              </a:rPr>
              <a:t>(.)</a:t>
            </a:r>
            <a:r>
              <a:rPr lang="en-US" sz="3600" b="1" i="1" smtClean="0">
                <a:ea typeface="ＭＳ Ｐゴシック" pitchFamily="34" charset="-128"/>
              </a:rPr>
              <a:t>chunka</a:t>
            </a:r>
            <a:r>
              <a:rPr lang="en-US" sz="3600" i="1" smtClean="0">
                <a:ea typeface="ＭＳ Ｐゴシック" pitchFamily="34" charset="-128"/>
              </a:rPr>
              <a:t> </a:t>
            </a:r>
            <a:r>
              <a:rPr lang="en-US" sz="3600" smtClean="0">
                <a:ea typeface="ＭＳ Ｐゴシック" pitchFamily="34" charset="-128"/>
              </a:rPr>
              <a:t>(.) </a:t>
            </a:r>
            <a:r>
              <a:rPr lang="en-US" sz="3600" b="1" i="1" smtClean="0">
                <a:ea typeface="ＭＳ Ｐゴシック" pitchFamily="34" charset="-128"/>
              </a:rPr>
              <a:t>pisqa</a:t>
            </a:r>
            <a:r>
              <a:rPr lang="en-US" sz="3600" smtClean="0">
                <a:ea typeface="ＭＳ Ｐゴシック" pitchFamily="34" charset="-128"/>
              </a:rPr>
              <a:t> (.) </a:t>
            </a:r>
            <a:r>
              <a:rPr lang="en-US" sz="3600" i="1" smtClean="0">
                <a:ea typeface="ＭＳ Ｐゴシック" pitchFamily="34" charset="-128"/>
              </a:rPr>
              <a:t>COMUN</a:t>
            </a:r>
            <a:r>
              <a:rPr lang="en-US" sz="3600" b="1" i="1" smtClean="0">
                <a:ea typeface="ＭＳ Ｐゴシック" pitchFamily="34" charset="-128"/>
              </a:rPr>
              <a:t>lla</a:t>
            </a:r>
            <a:r>
              <a:rPr lang="en-US" sz="3600" smtClean="0">
                <a:ea typeface="ＭＳ Ｐゴシック" pitchFamily="34" charset="-128"/>
              </a:rPr>
              <a:t> (.) </a:t>
            </a:r>
            <a:r>
              <a:rPr lang="en-US" sz="3600" b="1" i="1" smtClean="0">
                <a:ea typeface="ＭＳ Ｐゴシック" pitchFamily="34" charset="-128"/>
              </a:rPr>
              <a:t>qan</a:t>
            </a:r>
            <a:r>
              <a:rPr lang="en-US" sz="3600" smtClean="0">
                <a:ea typeface="ＭＳ Ｐゴシック" pitchFamily="34" charset="-128"/>
              </a:rPr>
              <a:t> </a:t>
            </a:r>
            <a:r>
              <a:rPr lang="en-US" sz="3600" i="1" smtClean="0">
                <a:ea typeface="ＭＳ Ｐゴシック" pitchFamily="34" charset="-128"/>
              </a:rPr>
              <a:t>humano</a:t>
            </a:r>
            <a:r>
              <a:rPr lang="en-US" sz="3600" smtClean="0">
                <a:ea typeface="ＭＳ Ｐゴシック" pitchFamily="34" charset="-128"/>
              </a:rPr>
              <a:t> </a:t>
            </a:r>
            <a:r>
              <a:rPr lang="en-US" sz="3600" b="1" i="1" smtClean="0">
                <a:ea typeface="ＭＳ Ｐゴシック" pitchFamily="34" charset="-128"/>
              </a:rPr>
              <a:t>kanki</a:t>
            </a:r>
            <a:r>
              <a:rPr lang="en-US" sz="3600" smtClean="0">
                <a:ea typeface="ＭＳ Ｐゴシック" pitchFamily="34" charset="-128"/>
              </a:rPr>
              <a:t> </a:t>
            </a:r>
            <a:r>
              <a:rPr lang="en-US" sz="3600" i="1" smtClean="0">
                <a:ea typeface="ＭＳ Ｐゴシック" pitchFamily="34" charset="-128"/>
              </a:rPr>
              <a:t>igual</a:t>
            </a:r>
            <a:r>
              <a:rPr lang="en-US" sz="3600" smtClean="0">
                <a:ea typeface="ＭＳ Ｐゴシック" pitchFamily="34" charset="-128"/>
              </a:rPr>
              <a:t> </a:t>
            </a:r>
            <a:r>
              <a:rPr lang="en-US" sz="3600" b="1" i="1" smtClean="0">
                <a:ea typeface="ＭＳ Ｐゴシック" pitchFamily="34" charset="-128"/>
              </a:rPr>
              <a:t>nuqa hina</a:t>
            </a:r>
            <a:r>
              <a:rPr lang="en-US" sz="3600" smtClean="0">
                <a:ea typeface="ＭＳ Ｐゴシック" pitchFamily="34" charset="-128"/>
              </a:rPr>
              <a:t> ¿</a:t>
            </a:r>
            <a:r>
              <a:rPr lang="en-US" sz="3600" i="1" smtClean="0">
                <a:ea typeface="ＭＳ Ｐゴシック" pitchFamily="34" charset="-128"/>
              </a:rPr>
              <a:t>no cierto</a:t>
            </a:r>
            <a:r>
              <a:rPr lang="en-US" sz="3600" smtClean="0">
                <a:ea typeface="ＭＳ Ｐゴシック" pitchFamily="34" charset="-128"/>
              </a:rPr>
              <a:t>?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sz="3200" smtClean="0">
                <a:ea typeface="ＭＳ Ｐゴシック" pitchFamily="34" charset="-128"/>
              </a:rPr>
              <a:t>A Quechua-speaking household</a:t>
            </a:r>
          </a:p>
        </p:txBody>
      </p:sp>
      <p:pic>
        <p:nvPicPr>
          <p:cNvPr id="11267" name="Picture 2" descr="C:\Users\Margarita\2008-2009 Pictutes Occo-Concha-Oro\2008 Oct28 Anqaschaqa\IMG_1453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554163" y="1600200"/>
            <a:ext cx="6035675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991600" cy="609600"/>
          </a:xfrm>
        </p:spPr>
        <p:txBody>
          <a:bodyPr rtlCol="0">
            <a:normAutofit fontScale="90000"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en-US" dirty="0" smtClean="0">
                <a:ea typeface="+mj-ea"/>
                <a:cs typeface="+mj-cs"/>
              </a:rPr>
              <a:t>Spanish and Quechua</a:t>
            </a:r>
            <a:endParaRPr lang="en-US" dirty="0">
              <a:ea typeface="+mj-ea"/>
              <a:cs typeface="+mj-cs"/>
            </a:endParaRP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>
          <a:xfrm>
            <a:off x="0" y="838200"/>
            <a:ext cx="9144000" cy="6019800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endParaRPr lang="es-ES" sz="4000" smtClean="0">
              <a:ea typeface="ＭＳ Ｐゴシック" pitchFamily="34" charset="-128"/>
            </a:endParaRPr>
          </a:p>
          <a:p>
            <a:pPr eaLnBrk="1" hangingPunct="1">
              <a:buFont typeface="Arial" charset="0"/>
              <a:buNone/>
            </a:pPr>
            <a:r>
              <a:rPr lang="es-ES" sz="4000" smtClean="0">
                <a:ea typeface="ＭＳ Ｐゴシック" pitchFamily="34" charset="-128"/>
              </a:rPr>
              <a:t>79	A4: </a:t>
            </a:r>
            <a:r>
              <a:rPr lang="es-ES" sz="4000" i="1" smtClean="0">
                <a:solidFill>
                  <a:srgbClr val="FF0000"/>
                </a:solidFill>
                <a:ea typeface="ＭＳ Ｐゴシック" pitchFamily="34" charset="-128"/>
              </a:rPr>
              <a:t>Mamita</a:t>
            </a:r>
            <a:r>
              <a:rPr lang="es-ES" sz="4000" i="1" smtClean="0">
                <a:ea typeface="ＭＳ Ｐゴシック" pitchFamily="34" charset="-128"/>
              </a:rPr>
              <a:t> </a:t>
            </a:r>
            <a:r>
              <a:rPr lang="es-ES" sz="4000" i="1" smtClean="0">
                <a:solidFill>
                  <a:srgbClr val="7030A0"/>
                </a:solidFill>
                <a:ea typeface="ＭＳ Ｐゴシック" pitchFamily="34" charset="-128"/>
              </a:rPr>
              <a:t>visita ah (.) visita domiciliara</a:t>
            </a:r>
            <a:r>
              <a:rPr lang="es-ES" sz="4000" smtClean="0">
                <a:ea typeface="ＭＳ Ｐゴシック" pitchFamily="34" charset="-128"/>
              </a:rPr>
              <a:t> </a:t>
            </a:r>
            <a:r>
              <a:rPr lang="es-ES" sz="4000" b="1" i="1" smtClean="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ña yachankichisña riki</a:t>
            </a:r>
            <a:r>
              <a:rPr lang="es-ES" sz="4000" smtClean="0">
                <a:ea typeface="ＭＳ Ｐゴシック" pitchFamily="34" charset="-128"/>
              </a:rPr>
              <a:t>?</a:t>
            </a:r>
            <a:endParaRPr lang="en-US" sz="4000" smtClean="0">
              <a:ea typeface="ＭＳ Ｐゴシック" pitchFamily="34" charset="-128"/>
            </a:endParaRPr>
          </a:p>
          <a:p>
            <a:pPr eaLnBrk="1" hangingPunct="1">
              <a:buFont typeface="Arial" charset="0"/>
              <a:buNone/>
            </a:pPr>
            <a:endParaRPr lang="en-US" sz="4000" smtClean="0">
              <a:ea typeface="ＭＳ Ｐゴシック" pitchFamily="34" charset="-128"/>
            </a:endParaRPr>
          </a:p>
          <a:p>
            <a:pPr eaLnBrk="1" hangingPunct="1">
              <a:buFont typeface="Arial" charset="0"/>
              <a:buNone/>
            </a:pPr>
            <a:endParaRPr lang="en-US" sz="4000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468313" y="188913"/>
            <a:ext cx="8229600" cy="733425"/>
          </a:xfrm>
        </p:spPr>
        <p:txBody>
          <a:bodyPr/>
          <a:lstStyle/>
          <a:p>
            <a:pPr eaLnBrk="1" hangingPunct="1"/>
            <a:r>
              <a:rPr lang="en-US" sz="3200" smtClean="0">
                <a:ea typeface="ＭＳ Ｐゴシック" pitchFamily="34" charset="-128"/>
              </a:rPr>
              <a:t>Quechua bold italic and Spanish italic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179388" y="1052513"/>
            <a:ext cx="8785225" cy="5472112"/>
          </a:xfrm>
        </p:spPr>
        <p:txBody>
          <a:bodyPr/>
          <a:lstStyle/>
          <a:p>
            <a:pPr eaLnBrk="1" hangingPunct="1">
              <a:buFont typeface="Arial" charset="0"/>
              <a:buNone/>
              <a:defRPr/>
            </a:pPr>
            <a:endParaRPr lang="en-US" sz="4000" dirty="0" smtClean="0">
              <a:ea typeface="ＭＳ Ｐゴシック" pitchFamily="34" charset="-128"/>
            </a:endParaRPr>
          </a:p>
          <a:p>
            <a:pPr eaLnBrk="1" hangingPunct="1">
              <a:buFont typeface="Arial" charset="0"/>
              <a:buNone/>
              <a:defRPr/>
            </a:pPr>
            <a:endParaRPr lang="en-US" sz="4000" dirty="0" smtClean="0">
              <a:ea typeface="ＭＳ Ｐゴシック" pitchFamily="34" charset="-128"/>
            </a:endParaRPr>
          </a:p>
          <a:p>
            <a:pPr marL="742950" indent="-742950" eaLnBrk="1" hangingPunct="1">
              <a:buFont typeface="Arial" charset="0"/>
              <a:buAutoNum type="arabicPlain" startAt="80"/>
              <a:defRPr/>
            </a:pPr>
            <a:r>
              <a:rPr lang="en-US" sz="4000" dirty="0" smtClean="0">
                <a:ea typeface="ＭＳ Ｐゴシック" pitchFamily="34" charset="-128"/>
              </a:rPr>
              <a:t>A4: </a:t>
            </a:r>
            <a:r>
              <a:rPr lang="en-US" sz="4000" i="1" dirty="0" smtClean="0">
                <a:ea typeface="ＭＳ Ｐゴシック" pitchFamily="34" charset="-128"/>
              </a:rPr>
              <a:t>No </a:t>
            </a:r>
            <a:r>
              <a:rPr lang="en-US" sz="4000" i="1" dirty="0" err="1" smtClean="0">
                <a:ea typeface="ＭＳ Ｐゴシック" pitchFamily="34" charset="-128"/>
              </a:rPr>
              <a:t>deben</a:t>
            </a:r>
            <a:r>
              <a:rPr lang="en-US" sz="4000" i="1" dirty="0" smtClean="0">
                <a:ea typeface="ＭＳ Ｐゴシック" pitchFamily="34" charset="-128"/>
              </a:rPr>
              <a:t> de </a:t>
            </a:r>
            <a:r>
              <a:rPr lang="en-US" sz="4000" i="1" dirty="0" err="1" smtClean="0">
                <a:ea typeface="ＭＳ Ｐゴシック" pitchFamily="34" charset="-128"/>
              </a:rPr>
              <a:t>echar</a:t>
            </a:r>
            <a:r>
              <a:rPr lang="en-US" sz="4000" i="1" dirty="0" smtClean="0">
                <a:ea typeface="ＭＳ Ｐゴシック" pitchFamily="34" charset="-128"/>
              </a:rPr>
              <a:t> </a:t>
            </a:r>
            <a:r>
              <a:rPr lang="en-US" sz="4000" i="1" dirty="0" err="1" smtClean="0">
                <a:ea typeface="ＭＳ Ｐゴシック" pitchFamily="34" charset="-128"/>
              </a:rPr>
              <a:t>tierra</a:t>
            </a:r>
            <a:r>
              <a:rPr lang="en-US" sz="4000" i="1" dirty="0" smtClean="0">
                <a:ea typeface="ＭＳ Ｐゴシック" pitchFamily="34" charset="-128"/>
              </a:rPr>
              <a:t> al </a:t>
            </a:r>
            <a:r>
              <a:rPr lang="en-US" sz="4000" i="1" dirty="0" err="1" smtClean="0">
                <a:ea typeface="ＭＳ Ｐゴシック" pitchFamily="34" charset="-128"/>
              </a:rPr>
              <a:t>baño</a:t>
            </a:r>
            <a:r>
              <a:rPr lang="en-US" sz="4000" dirty="0" smtClean="0">
                <a:ea typeface="ＭＳ Ｐゴシック" pitchFamily="34" charset="-128"/>
              </a:rPr>
              <a:t>. </a:t>
            </a:r>
            <a:r>
              <a:rPr lang="en-US" sz="4000" b="1" i="1" dirty="0" err="1" smtClean="0">
                <a:ea typeface="ＭＳ Ｐゴシック" pitchFamily="34" charset="-128"/>
                <a:cs typeface="Times New Roman" pitchFamily="18" charset="0"/>
              </a:rPr>
              <a:t>Mana</a:t>
            </a:r>
            <a:r>
              <a:rPr lang="en-US" sz="4000" b="1" i="1" dirty="0" smtClean="0">
                <a:ea typeface="ＭＳ Ｐゴシック" pitchFamily="34" charset="-128"/>
                <a:cs typeface="Times New Roman" pitchFamily="18" charset="0"/>
              </a:rPr>
              <a:t> </a:t>
            </a:r>
            <a:r>
              <a:rPr lang="en-US" sz="4000" b="1" i="1" dirty="0" err="1" smtClean="0">
                <a:ea typeface="ＭＳ Ｐゴシック" pitchFamily="34" charset="-128"/>
                <a:cs typeface="Times New Roman" pitchFamily="18" charset="0"/>
              </a:rPr>
              <a:t>allpa</a:t>
            </a:r>
            <a:r>
              <a:rPr lang="en-US" sz="4000" b="1" i="1" dirty="0" smtClean="0">
                <a:ea typeface="ＭＳ Ｐゴシック" pitchFamily="34" charset="-128"/>
                <a:cs typeface="Times New Roman" pitchFamily="18" charset="0"/>
              </a:rPr>
              <a:t> </a:t>
            </a:r>
            <a:r>
              <a:rPr lang="en-US" sz="4000" b="1" i="1" dirty="0" err="1" smtClean="0">
                <a:ea typeface="ＭＳ Ｐゴシック" pitchFamily="34" charset="-128"/>
                <a:cs typeface="Times New Roman" pitchFamily="18" charset="0"/>
              </a:rPr>
              <a:t>kanachu</a:t>
            </a:r>
            <a:r>
              <a:rPr lang="en-US" sz="4000" dirty="0" smtClean="0">
                <a:ea typeface="ＭＳ Ｐゴシック" pitchFamily="34" charset="-128"/>
              </a:rPr>
              <a:t>!</a:t>
            </a:r>
          </a:p>
          <a:p>
            <a:pPr marL="742950" indent="-742950" eaLnBrk="1" hangingPunct="1">
              <a:buFont typeface="Arial" charset="0"/>
              <a:buAutoNum type="arabicPlain" startAt="80"/>
              <a:defRPr/>
            </a:pPr>
            <a:r>
              <a:rPr lang="en-US" sz="4000" dirty="0" smtClean="0">
                <a:ea typeface="ＭＳ Ｐゴシック" pitchFamily="34" charset="-128"/>
              </a:rPr>
              <a:t>H4: </a:t>
            </a:r>
            <a:r>
              <a:rPr lang="en-US" sz="4000" b="1" i="1" dirty="0" err="1" smtClean="0">
                <a:ea typeface="ＭＳ Ｐゴシック" pitchFamily="34" charset="-128"/>
              </a:rPr>
              <a:t>Mana</a:t>
            </a:r>
            <a:r>
              <a:rPr lang="en-US" sz="4000" b="1" i="1" dirty="0" smtClean="0">
                <a:ea typeface="ＭＳ Ｐゴシック" pitchFamily="34" charset="-128"/>
              </a:rPr>
              <a:t>, </a:t>
            </a:r>
            <a:r>
              <a:rPr lang="en-US" sz="4000" b="1" i="1" dirty="0" err="1" smtClean="0">
                <a:ea typeface="ＭＳ Ｐゴシック" pitchFamily="34" charset="-128"/>
              </a:rPr>
              <a:t>mana</a:t>
            </a:r>
            <a:endParaRPr lang="en-US" sz="4000" b="1" i="1" dirty="0" smtClean="0">
              <a:ea typeface="ＭＳ Ｐゴシック" pitchFamily="34" charset="-128"/>
            </a:endParaRPr>
          </a:p>
          <a:p>
            <a:pPr eaLnBrk="1" hangingPunct="1">
              <a:buFont typeface="Arial" charset="0"/>
              <a:buNone/>
              <a:defRPr/>
            </a:pPr>
            <a:endParaRPr lang="en-US" sz="4000" dirty="0" smtClean="0">
              <a:ea typeface="ＭＳ Ｐゴシック" pitchFamily="34" charset="-128"/>
            </a:endParaRPr>
          </a:p>
          <a:p>
            <a:pPr eaLnBrk="1" hangingPunct="1">
              <a:buFont typeface="Arial" charset="0"/>
              <a:buNone/>
              <a:defRPr/>
            </a:pPr>
            <a:endParaRPr lang="en-US" dirty="0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92150"/>
          </a:xfrm>
        </p:spPr>
        <p:txBody>
          <a:bodyPr/>
          <a:lstStyle/>
          <a:p>
            <a:endParaRPr lang="fr-FR" sz="3200" smtClean="0">
              <a:ea typeface="ＭＳ Ｐゴシック" pitchFamily="34" charset="-128"/>
            </a:endParaRP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0" y="765175"/>
            <a:ext cx="9144000" cy="6092825"/>
          </a:xfrm>
        </p:spPr>
        <p:txBody>
          <a:bodyPr/>
          <a:lstStyle/>
          <a:p>
            <a:pPr marL="514350" indent="-514350">
              <a:buFont typeface="Arial" charset="0"/>
              <a:buAutoNum type="arabicPlain" startAt="24"/>
              <a:defRPr/>
            </a:pPr>
            <a:r>
              <a:rPr lang="es-ES" dirty="0" smtClean="0">
                <a:ea typeface="ＭＳ Ｐゴシック" pitchFamily="34" charset="-128"/>
              </a:rPr>
              <a:t>A5: </a:t>
            </a:r>
            <a:r>
              <a:rPr lang="es-ES" i="1" dirty="0" smtClean="0">
                <a:ea typeface="ＭＳ Ｐゴシック" pitchFamily="34" charset="-128"/>
              </a:rPr>
              <a:t>¡</a:t>
            </a:r>
            <a:r>
              <a:rPr lang="es-ES" b="1" i="1" dirty="0" err="1" smtClean="0">
                <a:ea typeface="ＭＳ Ｐゴシック" pitchFamily="34" charset="-128"/>
              </a:rPr>
              <a:t>Allinta</a:t>
            </a:r>
            <a:r>
              <a:rPr lang="es-ES" b="1" i="1" dirty="0" smtClean="0">
                <a:ea typeface="ＭＳ Ｐゴシック" pitchFamily="34" charset="-128"/>
              </a:rPr>
              <a:t> </a:t>
            </a:r>
            <a:r>
              <a:rPr lang="es-ES" b="1" i="1" dirty="0" err="1" smtClean="0">
                <a:ea typeface="ＭＳ Ｐゴシック" pitchFamily="34" charset="-128"/>
              </a:rPr>
              <a:t>sayay</a:t>
            </a:r>
            <a:r>
              <a:rPr lang="es-ES" b="1" i="1" dirty="0" smtClean="0">
                <a:ea typeface="ＭＳ Ｐゴシック" pitchFamily="34" charset="-128"/>
              </a:rPr>
              <a:t> </a:t>
            </a:r>
            <a:r>
              <a:rPr lang="es-ES" i="1" dirty="0" smtClean="0">
                <a:ea typeface="ＭＳ Ｐゴシック" pitchFamily="34" charset="-128"/>
              </a:rPr>
              <a:t>doñita</a:t>
            </a:r>
            <a:r>
              <a:rPr lang="es-ES" b="1" i="1" dirty="0" smtClean="0">
                <a:ea typeface="ＭＳ Ｐゴシック" pitchFamily="34" charset="-128"/>
              </a:rPr>
              <a:t> </a:t>
            </a:r>
            <a:r>
              <a:rPr lang="es-ES" b="1" i="1" dirty="0" err="1" smtClean="0">
                <a:ea typeface="ＭＳ Ｐゴシック" pitchFamily="34" charset="-128"/>
              </a:rPr>
              <a:t>ñit’imuwashanki</a:t>
            </a:r>
            <a:r>
              <a:rPr lang="es-ES" i="1" dirty="0" smtClean="0">
                <a:ea typeface="ＭＳ Ｐゴシック" pitchFamily="34" charset="-128"/>
              </a:rPr>
              <a:t>! ¡Por qué no van en vuestro carro! Esta gente…</a:t>
            </a:r>
          </a:p>
          <a:p>
            <a:pPr marL="514350" indent="-514350">
              <a:buFont typeface="Arial" charset="0"/>
              <a:buNone/>
              <a:defRPr/>
            </a:pPr>
            <a:endParaRPr lang="en-US" dirty="0" smtClean="0">
              <a:ea typeface="ＭＳ Ｐゴシック" pitchFamily="34" charset="-128"/>
            </a:endParaRPr>
          </a:p>
          <a:p>
            <a:pPr>
              <a:buFont typeface="Arial" charset="0"/>
              <a:buNone/>
              <a:defRPr/>
            </a:pPr>
            <a:r>
              <a:rPr lang="es-ES" dirty="0" smtClean="0"/>
              <a:t>67….</a:t>
            </a:r>
            <a:r>
              <a:rPr lang="es-ES" dirty="0" smtClean="0">
                <a:solidFill>
                  <a:srgbClr val="0070C0"/>
                </a:solidFill>
              </a:rPr>
              <a:t>solo</a:t>
            </a:r>
            <a:r>
              <a:rPr lang="es-ES" dirty="0" smtClean="0"/>
              <a:t> </a:t>
            </a:r>
            <a:r>
              <a:rPr lang="es-ES" i="1" dirty="0" err="1" smtClean="0">
                <a:latin typeface="Times New Roman" pitchFamily="18" charset="0"/>
                <a:cs typeface="Times New Roman" pitchFamily="18" charset="0"/>
              </a:rPr>
              <a:t>waka</a:t>
            </a:r>
            <a:r>
              <a:rPr lang="es-ES" dirty="0" smtClean="0"/>
              <a:t> (.) </a:t>
            </a:r>
            <a:r>
              <a:rPr lang="es-ES" dirty="0" smtClean="0">
                <a:solidFill>
                  <a:srgbClr val="0070C0"/>
                </a:solidFill>
              </a:rPr>
              <a:t>oveja</a:t>
            </a:r>
            <a:r>
              <a:rPr lang="es-ES" dirty="0" smtClean="0">
                <a:solidFill>
                  <a:srgbClr val="7030A0"/>
                </a:solidFill>
              </a:rPr>
              <a:t> </a:t>
            </a:r>
            <a:r>
              <a:rPr lang="es-ES" dirty="0" smtClean="0"/>
              <a:t> </a:t>
            </a:r>
            <a:r>
              <a:rPr lang="es-ES" i="1" dirty="0" err="1" smtClean="0">
                <a:latin typeface="Times New Roman" pitchFamily="18" charset="0"/>
                <a:cs typeface="Times New Roman" pitchFamily="18" charset="0"/>
              </a:rPr>
              <a:t>tawa</a:t>
            </a:r>
            <a:r>
              <a:rPr lang="es-ES" dirty="0" smtClean="0"/>
              <a:t> (.)</a:t>
            </a:r>
            <a:r>
              <a:rPr lang="es-ES" i="1" dirty="0" err="1" smtClean="0">
                <a:latin typeface="Times New Roman" pitchFamily="18" charset="0"/>
                <a:cs typeface="Times New Roman" pitchFamily="18" charset="0"/>
              </a:rPr>
              <a:t>chunka</a:t>
            </a:r>
            <a:r>
              <a:rPr lang="es-ES" i="1" dirty="0" smtClean="0"/>
              <a:t> </a:t>
            </a:r>
            <a:r>
              <a:rPr lang="es-ES" dirty="0" smtClean="0"/>
              <a:t>(.) </a:t>
            </a:r>
            <a:r>
              <a:rPr lang="es-ES" i="1" dirty="0" err="1" smtClean="0">
                <a:latin typeface="Times New Roman" pitchFamily="18" charset="0"/>
                <a:cs typeface="Times New Roman" pitchFamily="18" charset="0"/>
              </a:rPr>
              <a:t>pisqa</a:t>
            </a:r>
            <a:r>
              <a:rPr lang="es-ES" dirty="0" smtClean="0"/>
              <a:t> (.) </a:t>
            </a:r>
            <a:r>
              <a:rPr lang="es-ES" i="1" dirty="0" err="1" smtClean="0">
                <a:solidFill>
                  <a:srgbClr val="0070C0"/>
                </a:solidFill>
              </a:rPr>
              <a:t>COMUN</a:t>
            </a:r>
            <a:r>
              <a:rPr lang="es-ES" b="1" i="1" dirty="0" err="1" smtClean="0">
                <a:latin typeface="Times New Roman" pitchFamily="18" charset="0"/>
                <a:cs typeface="Times New Roman" pitchFamily="18" charset="0"/>
              </a:rPr>
              <a:t>lla</a:t>
            </a:r>
            <a:r>
              <a:rPr lang="es-ES" i="1" dirty="0" smtClean="0">
                <a:latin typeface="Times New Roman" pitchFamily="18" charset="0"/>
                <a:cs typeface="Times New Roman" pitchFamily="18" charset="0"/>
              </a:rPr>
              <a:t>…</a:t>
            </a:r>
          </a:p>
          <a:p>
            <a:pPr>
              <a:buFont typeface="Arial" charset="0"/>
              <a:buNone/>
              <a:defRPr/>
            </a:pPr>
            <a:endParaRPr lang="es-ES" i="1" dirty="0" smtClean="0">
              <a:latin typeface="Times New Roman" pitchFamily="18" charset="0"/>
              <a:ea typeface="ＭＳ Ｐゴシック" pitchFamily="34" charset="-128"/>
              <a:cs typeface="Times New Roman" pitchFamily="18" charset="0"/>
            </a:endParaRPr>
          </a:p>
          <a:p>
            <a:pPr marL="514350" indent="-514350">
              <a:buFont typeface="Arial" charset="0"/>
              <a:buAutoNum type="arabicPlain" startAt="79"/>
              <a:defRPr/>
            </a:pPr>
            <a:r>
              <a:rPr lang="es-ES" dirty="0" smtClean="0">
                <a:ea typeface="ＭＳ Ｐゴシック" pitchFamily="34" charset="-128"/>
              </a:rPr>
              <a:t>A4: </a:t>
            </a:r>
            <a:r>
              <a:rPr lang="es-ES" i="1" dirty="0" smtClean="0">
                <a:solidFill>
                  <a:srgbClr val="FF0000"/>
                </a:solidFill>
                <a:ea typeface="ＭＳ Ｐゴシック" pitchFamily="34" charset="-128"/>
              </a:rPr>
              <a:t>Mamita</a:t>
            </a:r>
            <a:r>
              <a:rPr lang="es-ES" i="1" dirty="0" smtClean="0">
                <a:ea typeface="ＭＳ Ｐゴシック" pitchFamily="34" charset="-128"/>
              </a:rPr>
              <a:t> </a:t>
            </a:r>
            <a:r>
              <a:rPr lang="es-ES" i="1" dirty="0" smtClean="0">
                <a:solidFill>
                  <a:srgbClr val="7030A0"/>
                </a:solidFill>
                <a:ea typeface="ＭＳ Ｐゴシック" pitchFamily="34" charset="-128"/>
              </a:rPr>
              <a:t>visita ah (.) visita domiciliara</a:t>
            </a:r>
            <a:r>
              <a:rPr lang="es-ES" dirty="0" smtClean="0">
                <a:ea typeface="ＭＳ Ｐゴシック" pitchFamily="34" charset="-128"/>
              </a:rPr>
              <a:t> </a:t>
            </a:r>
            <a:r>
              <a:rPr lang="es-ES" b="1" i="1" dirty="0" err="1" smtClean="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ña</a:t>
            </a:r>
            <a:r>
              <a:rPr lang="es-ES" b="1" i="1" dirty="0" smtClean="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 </a:t>
            </a:r>
            <a:r>
              <a:rPr lang="es-ES" b="1" i="1" dirty="0" err="1" smtClean="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yachankichisña</a:t>
            </a:r>
            <a:r>
              <a:rPr lang="es-ES" b="1" i="1" dirty="0" smtClean="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 </a:t>
            </a:r>
            <a:r>
              <a:rPr lang="es-ES" b="1" i="1" dirty="0" err="1" smtClean="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riki</a:t>
            </a:r>
            <a:r>
              <a:rPr lang="es-ES" dirty="0" smtClean="0">
                <a:ea typeface="ＭＳ Ｐゴシック" pitchFamily="34" charset="-128"/>
              </a:rPr>
              <a:t>?</a:t>
            </a:r>
          </a:p>
          <a:p>
            <a:pPr marL="514350" indent="-514350">
              <a:buFont typeface="Arial" charset="0"/>
              <a:buAutoNum type="arabicPlain" startAt="79"/>
              <a:defRPr/>
            </a:pPr>
            <a:endParaRPr lang="es-ES" dirty="0" smtClean="0">
              <a:ea typeface="ＭＳ Ｐゴシック" pitchFamily="34" charset="-128"/>
            </a:endParaRPr>
          </a:p>
          <a:p>
            <a:pPr marL="514350" indent="-514350">
              <a:buFont typeface="Arial" charset="0"/>
              <a:buAutoNum type="arabicPlain" startAt="79"/>
              <a:defRPr/>
            </a:pPr>
            <a:r>
              <a:rPr lang="en-US" dirty="0" smtClean="0">
                <a:ea typeface="ＭＳ Ｐゴシック" pitchFamily="34" charset="-128"/>
              </a:rPr>
              <a:t>A4: </a:t>
            </a:r>
            <a:r>
              <a:rPr lang="en-US" i="1" dirty="0" smtClean="0">
                <a:ea typeface="ＭＳ Ｐゴシック" pitchFamily="34" charset="-128"/>
              </a:rPr>
              <a:t>No </a:t>
            </a:r>
            <a:r>
              <a:rPr lang="en-US" i="1" dirty="0" err="1" smtClean="0">
                <a:ea typeface="ＭＳ Ｐゴシック" pitchFamily="34" charset="-128"/>
              </a:rPr>
              <a:t>deben</a:t>
            </a:r>
            <a:r>
              <a:rPr lang="en-US" i="1" dirty="0" smtClean="0">
                <a:ea typeface="ＭＳ Ｐゴシック" pitchFamily="34" charset="-128"/>
              </a:rPr>
              <a:t> de </a:t>
            </a:r>
            <a:r>
              <a:rPr lang="en-US" i="1" dirty="0" err="1" smtClean="0">
                <a:ea typeface="ＭＳ Ｐゴシック" pitchFamily="34" charset="-128"/>
              </a:rPr>
              <a:t>echar</a:t>
            </a:r>
            <a:r>
              <a:rPr lang="en-US" i="1" dirty="0" smtClean="0">
                <a:ea typeface="ＭＳ Ｐゴシック" pitchFamily="34" charset="-128"/>
              </a:rPr>
              <a:t> </a:t>
            </a:r>
            <a:r>
              <a:rPr lang="en-US" i="1" dirty="0" err="1" smtClean="0">
                <a:ea typeface="ＭＳ Ｐゴシック" pitchFamily="34" charset="-128"/>
              </a:rPr>
              <a:t>tierra</a:t>
            </a:r>
            <a:r>
              <a:rPr lang="en-US" i="1" dirty="0" smtClean="0">
                <a:ea typeface="ＭＳ Ｐゴシック" pitchFamily="34" charset="-128"/>
              </a:rPr>
              <a:t> al </a:t>
            </a:r>
            <a:r>
              <a:rPr lang="en-US" i="1" dirty="0" err="1" smtClean="0">
                <a:ea typeface="ＭＳ Ｐゴシック" pitchFamily="34" charset="-128"/>
              </a:rPr>
              <a:t>baño</a:t>
            </a:r>
            <a:r>
              <a:rPr lang="en-US" dirty="0" smtClean="0">
                <a:ea typeface="ＭＳ Ｐゴシック" pitchFamily="34" charset="-128"/>
              </a:rPr>
              <a:t>. </a:t>
            </a:r>
            <a:r>
              <a:rPr lang="en-US" b="1" i="1" dirty="0" err="1" smtClean="0">
                <a:ea typeface="ＭＳ Ｐゴシック" pitchFamily="34" charset="-128"/>
                <a:cs typeface="Times New Roman" pitchFamily="18" charset="0"/>
              </a:rPr>
              <a:t>Mana</a:t>
            </a:r>
            <a:r>
              <a:rPr lang="en-US" b="1" i="1" dirty="0" smtClean="0">
                <a:ea typeface="ＭＳ Ｐゴシック" pitchFamily="34" charset="-128"/>
                <a:cs typeface="Times New Roman" pitchFamily="18" charset="0"/>
              </a:rPr>
              <a:t> </a:t>
            </a:r>
            <a:r>
              <a:rPr lang="en-US" b="1" i="1" dirty="0" err="1" smtClean="0">
                <a:ea typeface="ＭＳ Ｐゴシック" pitchFamily="34" charset="-128"/>
                <a:cs typeface="Times New Roman" pitchFamily="18" charset="0"/>
              </a:rPr>
              <a:t>allpa</a:t>
            </a:r>
            <a:r>
              <a:rPr lang="en-US" b="1" i="1" dirty="0" smtClean="0">
                <a:ea typeface="ＭＳ Ｐゴシック" pitchFamily="34" charset="-128"/>
                <a:cs typeface="Times New Roman" pitchFamily="18" charset="0"/>
              </a:rPr>
              <a:t> </a:t>
            </a:r>
            <a:r>
              <a:rPr lang="en-US" b="1" i="1" dirty="0" err="1" smtClean="0">
                <a:ea typeface="ＭＳ Ｐゴシック" pitchFamily="34" charset="-128"/>
                <a:cs typeface="Times New Roman" pitchFamily="18" charset="0"/>
              </a:rPr>
              <a:t>kanachu</a:t>
            </a:r>
            <a:r>
              <a:rPr lang="en-US" dirty="0" smtClean="0">
                <a:ea typeface="ＭＳ Ｐゴシック" pitchFamily="34" charset="-128"/>
              </a:rPr>
              <a:t>!</a:t>
            </a:r>
          </a:p>
          <a:p>
            <a:pPr marL="514350" indent="-514350">
              <a:buFont typeface="Arial" charset="0"/>
              <a:buAutoNum type="arabicPlain" startAt="79"/>
              <a:defRPr/>
            </a:pPr>
            <a:endParaRPr lang="en-US" dirty="0" smtClean="0">
              <a:ea typeface="ＭＳ Ｐゴシック" pitchFamily="34" charset="-128"/>
            </a:endParaRPr>
          </a:p>
          <a:p>
            <a:pPr>
              <a:buFont typeface="Arial" charset="0"/>
              <a:buNone/>
              <a:defRPr/>
            </a:pPr>
            <a:endParaRPr lang="en-US" dirty="0" smtClean="0">
              <a:ea typeface="ＭＳ Ｐゴシック" pitchFamily="34" charset="-128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20713"/>
          </a:xfrm>
        </p:spPr>
        <p:txBody>
          <a:bodyPr/>
          <a:lstStyle/>
          <a:p>
            <a:pPr algn="l"/>
            <a:r>
              <a:rPr lang="en-US" sz="3200" smtClean="0">
                <a:ea typeface="ＭＳ Ｐゴシック" pitchFamily="34" charset="-128"/>
              </a:rPr>
              <a:t>Quechua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0" y="692150"/>
            <a:ext cx="9144000" cy="6165850"/>
          </a:xfrm>
        </p:spPr>
        <p:txBody>
          <a:bodyPr/>
          <a:lstStyle/>
          <a:p>
            <a:pPr>
              <a:buFont typeface="Arial" charset="0"/>
              <a:buNone/>
            </a:pPr>
            <a:endParaRPr lang="es-ES" smtClean="0">
              <a:ea typeface="ＭＳ Ｐゴシック" pitchFamily="34" charset="-128"/>
            </a:endParaRPr>
          </a:p>
          <a:p>
            <a:pPr>
              <a:buFont typeface="Arial" charset="0"/>
              <a:buNone/>
            </a:pPr>
            <a:endParaRPr lang="es-ES" smtClean="0">
              <a:ea typeface="ＭＳ Ｐゴシック" pitchFamily="34" charset="-128"/>
            </a:endParaRPr>
          </a:p>
          <a:p>
            <a:pPr>
              <a:buFont typeface="Arial" charset="0"/>
              <a:buNone/>
            </a:pPr>
            <a:r>
              <a:rPr lang="es-ES" smtClean="0">
                <a:ea typeface="ＭＳ Ｐゴシック" pitchFamily="34" charset="-128"/>
              </a:rPr>
              <a:t>26	V6</a:t>
            </a:r>
            <a:r>
              <a:rPr lang="es-ES" i="1" smtClean="0">
                <a:ea typeface="ＭＳ Ｐゴシック" pitchFamily="34" charset="-128"/>
              </a:rPr>
              <a:t>: </a:t>
            </a:r>
            <a:r>
              <a:rPr lang="es-ES" b="1" i="1" smtClean="0">
                <a:solidFill>
                  <a:srgbClr val="FF0000"/>
                </a:solidFill>
                <a:ea typeface="ＭＳ Ｐゴシック" pitchFamily="34" charset="-128"/>
              </a:rPr>
              <a:t>Manan</a:t>
            </a:r>
            <a:r>
              <a:rPr lang="es-ES" b="1" i="1" smtClean="0">
                <a:ea typeface="ＭＳ Ｐゴシック" pitchFamily="34" charset="-128"/>
              </a:rPr>
              <a:t> mamitay</a:t>
            </a:r>
            <a:r>
              <a:rPr lang="es-ES" b="1" i="1" smtClean="0">
                <a:solidFill>
                  <a:srgbClr val="FF0000"/>
                </a:solidFill>
                <a:ea typeface="ＭＳ Ｐゴシック" pitchFamily="34" charset="-128"/>
              </a:rPr>
              <a:t> tupayamuykichu</a:t>
            </a:r>
            <a:r>
              <a:rPr lang="es-ES" b="1" i="1" smtClean="0">
                <a:ea typeface="ＭＳ Ｐゴシック" pitchFamily="34" charset="-128"/>
              </a:rPr>
              <a:t>, sayakullashanin. Manaya huq karu kanchu, </a:t>
            </a:r>
            <a:endParaRPr lang="en-US" smtClean="0">
              <a:ea typeface="ＭＳ Ｐゴシック" pitchFamily="34" charset="-128"/>
            </a:endParaRPr>
          </a:p>
          <a:p>
            <a:pPr>
              <a:buFont typeface="Arial" charset="0"/>
              <a:buNone/>
            </a:pPr>
            <a:r>
              <a:rPr lang="en-US" smtClean="0">
                <a:ea typeface="ＭＳ Ｐゴシック" pitchFamily="34" charset="-128"/>
              </a:rPr>
              <a:t>27	</a:t>
            </a:r>
            <a:r>
              <a:rPr lang="en-US" b="1" i="1" smtClean="0">
                <a:ea typeface="ＭＳ Ｐゴシック" pitchFamily="34" charset="-128"/>
              </a:rPr>
              <a:t>lliwpis wihakuytaqa munanchismi, riki</a:t>
            </a:r>
            <a:r>
              <a:rPr lang="en-US" i="1" smtClean="0">
                <a:ea typeface="ＭＳ Ｐゴシック" pitchFamily="34" charset="-128"/>
              </a:rPr>
              <a:t>?</a:t>
            </a:r>
            <a:endParaRPr lang="en-US" smtClean="0">
              <a:ea typeface="ＭＳ Ｐゴシック" pitchFamily="34" charset="-128"/>
            </a:endParaRPr>
          </a:p>
          <a:p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smtClean="0">
              <a:ea typeface="ＭＳ Ｐゴシック" pitchFamily="34" charset="-128"/>
            </a:endParaRP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/>
            <a:endParaRPr lang="en-US" smtClean="0">
              <a:ea typeface="ＭＳ Ｐゴシック" pitchFamily="34" charset="-128"/>
            </a:endParaRPr>
          </a:p>
          <a:p>
            <a:pPr algn="r"/>
            <a:endParaRPr lang="en-US" smtClean="0">
              <a:ea typeface="ＭＳ Ｐゴシック" pitchFamily="34" charset="-128"/>
            </a:endParaRPr>
          </a:p>
          <a:p>
            <a:pPr algn="r"/>
            <a:endParaRPr lang="en-US" smtClean="0">
              <a:ea typeface="ＭＳ Ｐゴシック" pitchFamily="34" charset="-128"/>
            </a:endParaRPr>
          </a:p>
          <a:p>
            <a:pPr algn="r">
              <a:buFont typeface="Arial" charset="0"/>
              <a:buNone/>
            </a:pPr>
            <a:endParaRPr lang="en-US" smtClean="0">
              <a:ea typeface="ＭＳ Ｐゴシック" pitchFamily="34" charset="-128"/>
            </a:endParaRPr>
          </a:p>
          <a:p>
            <a:pPr algn="r"/>
            <a:endParaRPr lang="en-US" smtClean="0">
              <a:ea typeface="ＭＳ Ｐゴシック" pitchFamily="34" charset="-128"/>
            </a:endParaRPr>
          </a:p>
          <a:p>
            <a:pPr algn="r">
              <a:buFont typeface="Arial" charset="0"/>
              <a:buNone/>
            </a:pPr>
            <a:r>
              <a:rPr lang="en-US" smtClean="0">
                <a:ea typeface="ＭＳ Ｐゴシック" pitchFamily="34" charset="-128"/>
              </a:rPr>
              <a:t>Thank you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2446</TotalTime>
  <Words>151</Words>
  <Application>Microsoft Office PowerPoint</Application>
  <PresentationFormat>Affichage à l'écran (4:3)</PresentationFormat>
  <Paragraphs>50</Paragraphs>
  <Slides>15</Slides>
  <Notes>8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20" baseType="lpstr">
      <vt:lpstr>Arial</vt:lpstr>
      <vt:lpstr>ＭＳ Ｐゴシック</vt:lpstr>
      <vt:lpstr>Calibri</vt:lpstr>
      <vt:lpstr>Times New Roman</vt:lpstr>
      <vt:lpstr>Office Theme</vt:lpstr>
      <vt:lpstr>Hierarchical Relations Among Women in the Southern Andes</vt:lpstr>
      <vt:lpstr>South America, Peru</vt:lpstr>
      <vt:lpstr>La Paisana Jacinta</vt:lpstr>
      <vt:lpstr>Cuzco</vt:lpstr>
      <vt:lpstr>The village</vt:lpstr>
      <vt:lpstr>Minivan</vt:lpstr>
      <vt:lpstr>Quechua bold italic and Spanish italic</vt:lpstr>
      <vt:lpstr>The health service</vt:lpstr>
      <vt:lpstr>Quechua bold italic and Spanish italic</vt:lpstr>
      <vt:lpstr>A Quechua-speaking household</vt:lpstr>
      <vt:lpstr>Spanish and Quechua</vt:lpstr>
      <vt:lpstr>Quechua bold italic and Spanish italic</vt:lpstr>
      <vt:lpstr>Diapositive 13</vt:lpstr>
      <vt:lpstr>Quechua</vt:lpstr>
      <vt:lpstr>Diapositive 15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Margarita</dc:creator>
  <cp:lastModifiedBy>Your User Name</cp:lastModifiedBy>
  <cp:revision>163</cp:revision>
  <cp:lastPrinted>2011-04-16T15:39:29Z</cp:lastPrinted>
  <dcterms:created xsi:type="dcterms:W3CDTF">2011-04-07T17:21:36Z</dcterms:created>
  <dcterms:modified xsi:type="dcterms:W3CDTF">2012-08-24T07:50:11Z</dcterms:modified>
</cp:coreProperties>
</file>